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85" r:id="rId4"/>
  </p:sldMasterIdLst>
  <p:notesMasterIdLst>
    <p:notesMasterId r:id="rId28"/>
  </p:notesMasterIdLst>
  <p:handoutMasterIdLst>
    <p:handoutMasterId r:id="rId29"/>
  </p:handoutMasterIdLst>
  <p:sldIdLst>
    <p:sldId id="266" r:id="rId5"/>
    <p:sldId id="294" r:id="rId6"/>
    <p:sldId id="297" r:id="rId7"/>
    <p:sldId id="303" r:id="rId8"/>
    <p:sldId id="301" r:id="rId9"/>
    <p:sldId id="302" r:id="rId10"/>
    <p:sldId id="304" r:id="rId11"/>
    <p:sldId id="298" r:id="rId12"/>
    <p:sldId id="300" r:id="rId13"/>
    <p:sldId id="305" r:id="rId14"/>
    <p:sldId id="267" r:id="rId15"/>
    <p:sldId id="285" r:id="rId16"/>
    <p:sldId id="306" r:id="rId17"/>
    <p:sldId id="307" r:id="rId18"/>
    <p:sldId id="268" r:id="rId19"/>
    <p:sldId id="286" r:id="rId20"/>
    <p:sldId id="308" r:id="rId21"/>
    <p:sldId id="310" r:id="rId22"/>
    <p:sldId id="312" r:id="rId23"/>
    <p:sldId id="309" r:id="rId24"/>
    <p:sldId id="296" r:id="rId25"/>
    <p:sldId id="311" r:id="rId26"/>
    <p:sldId id="31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87" autoAdjust="0"/>
    <p:restoredTop sz="94660" autoAdjust="0"/>
  </p:normalViewPr>
  <p:slideViewPr>
    <p:cSldViewPr snapToGrid="0">
      <p:cViewPr varScale="1">
        <p:scale>
          <a:sx n="85" d="100"/>
          <a:sy n="85" d="100"/>
        </p:scale>
        <p:origin x="630" y="96"/>
      </p:cViewPr>
      <p:guideLst>
        <p:guide orient="horz" pos="2160"/>
        <p:guide pos="3840"/>
      </p:guideLst>
    </p:cSldViewPr>
  </p:slideViewPr>
  <p:outlineViewPr>
    <p:cViewPr>
      <p:scale>
        <a:sx n="33" d="100"/>
        <a:sy n="33" d="100"/>
      </p:scale>
      <p:origin x="44" y="6552"/>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5FEAD5-28EC-48C4-BF0D-92BD9907A0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BB17EA19-9D42-462F-B72B-9649B43821D7}">
      <dgm:prSet/>
      <dgm:spPr/>
      <dgm:t>
        <a:bodyPr/>
        <a:lstStyle/>
        <a:p>
          <a:pPr rtl="0">
            <a:lnSpc>
              <a:spcPct val="150000"/>
            </a:lnSpc>
          </a:pPr>
          <a:r>
            <a:rPr lang="ru-RU" b="1" i="1" dirty="0" smtClean="0">
              <a:solidFill>
                <a:schemeClr val="bg1"/>
              </a:solidFill>
            </a:rPr>
            <a:t>Первое литературное</a:t>
          </a:r>
        </a:p>
        <a:p>
          <a:pPr rtl="0">
            <a:lnSpc>
              <a:spcPct val="150000"/>
            </a:lnSpc>
          </a:pPr>
          <a:r>
            <a:rPr lang="ru-RU" b="1" i="1" dirty="0" smtClean="0">
              <a:solidFill>
                <a:schemeClr val="bg1"/>
              </a:solidFill>
            </a:rPr>
            <a:t>объединение Горловки</a:t>
          </a:r>
          <a:endParaRPr lang="ru-RU" b="1" i="1" dirty="0">
            <a:solidFill>
              <a:schemeClr val="bg1"/>
            </a:solidFill>
          </a:endParaRPr>
        </a:p>
      </dgm:t>
    </dgm:pt>
    <dgm:pt modelId="{93A81AE5-8DDB-4D8B-A9C4-77A82BE6BC35}" type="parTrans" cxnId="{1BA1798F-C4FD-49D6-82E4-64FEA638DDCE}">
      <dgm:prSet/>
      <dgm:spPr/>
      <dgm:t>
        <a:bodyPr/>
        <a:lstStyle/>
        <a:p>
          <a:endParaRPr lang="ru-RU"/>
        </a:p>
      </dgm:t>
    </dgm:pt>
    <dgm:pt modelId="{A0CE8130-48D7-4DD0-967C-9E46884789A5}" type="sibTrans" cxnId="{1BA1798F-C4FD-49D6-82E4-64FEA638DDCE}">
      <dgm:prSet/>
      <dgm:spPr/>
      <dgm:t>
        <a:bodyPr/>
        <a:lstStyle/>
        <a:p>
          <a:endParaRPr lang="ru-RU"/>
        </a:p>
      </dgm:t>
    </dgm:pt>
    <dgm:pt modelId="{1FEDBAB8-D6F2-44B4-ADCF-7430DFAE08EE}" type="pres">
      <dgm:prSet presAssocID="{D55FEAD5-28EC-48C4-BF0D-92BD9907A067}" presName="Name0" presStyleCnt="0">
        <dgm:presLayoutVars>
          <dgm:dir/>
          <dgm:animLvl val="lvl"/>
          <dgm:resizeHandles val="exact"/>
        </dgm:presLayoutVars>
      </dgm:prSet>
      <dgm:spPr/>
      <dgm:t>
        <a:bodyPr/>
        <a:lstStyle/>
        <a:p>
          <a:endParaRPr lang="ru-RU"/>
        </a:p>
      </dgm:t>
    </dgm:pt>
    <dgm:pt modelId="{A450C87A-E772-4614-992F-CC76CA7D270E}" type="pres">
      <dgm:prSet presAssocID="{BB17EA19-9D42-462F-B72B-9649B43821D7}" presName="linNode" presStyleCnt="0"/>
      <dgm:spPr/>
    </dgm:pt>
    <dgm:pt modelId="{C9202FE7-10F4-4BB0-9FEA-965C749EA132}" type="pres">
      <dgm:prSet presAssocID="{BB17EA19-9D42-462F-B72B-9649B43821D7}" presName="parentText" presStyleLbl="node1" presStyleIdx="0" presStyleCnt="1" custScaleX="157117">
        <dgm:presLayoutVars>
          <dgm:chMax val="1"/>
          <dgm:bulletEnabled val="1"/>
        </dgm:presLayoutVars>
      </dgm:prSet>
      <dgm:spPr/>
      <dgm:t>
        <a:bodyPr/>
        <a:lstStyle/>
        <a:p>
          <a:endParaRPr lang="ru-RU"/>
        </a:p>
      </dgm:t>
    </dgm:pt>
  </dgm:ptLst>
  <dgm:cxnLst>
    <dgm:cxn modelId="{752B0D7B-E0E4-4415-878D-F8774AB88FBF}" type="presOf" srcId="{D55FEAD5-28EC-48C4-BF0D-92BD9907A067}" destId="{1FEDBAB8-D6F2-44B4-ADCF-7430DFAE08EE}" srcOrd="0" destOrd="0" presId="urn:microsoft.com/office/officeart/2005/8/layout/vList5"/>
    <dgm:cxn modelId="{9D8E746F-37D9-4D0D-8229-37EF1809FB49}" type="presOf" srcId="{BB17EA19-9D42-462F-B72B-9649B43821D7}" destId="{C9202FE7-10F4-4BB0-9FEA-965C749EA132}" srcOrd="0" destOrd="0" presId="urn:microsoft.com/office/officeart/2005/8/layout/vList5"/>
    <dgm:cxn modelId="{1BA1798F-C4FD-49D6-82E4-64FEA638DDCE}" srcId="{D55FEAD5-28EC-48C4-BF0D-92BD9907A067}" destId="{BB17EA19-9D42-462F-B72B-9649B43821D7}" srcOrd="0" destOrd="0" parTransId="{93A81AE5-8DDB-4D8B-A9C4-77A82BE6BC35}" sibTransId="{A0CE8130-48D7-4DD0-967C-9E46884789A5}"/>
    <dgm:cxn modelId="{6CA201DA-A089-4CBB-A723-953C7DBDE43F}" type="presParOf" srcId="{1FEDBAB8-D6F2-44B4-ADCF-7430DFAE08EE}" destId="{A450C87A-E772-4614-992F-CC76CA7D270E}" srcOrd="0" destOrd="0" presId="urn:microsoft.com/office/officeart/2005/8/layout/vList5"/>
    <dgm:cxn modelId="{FCAB0671-A74E-4E22-804B-7E7E12576F09}" type="presParOf" srcId="{A450C87A-E772-4614-992F-CC76CA7D270E}" destId="{C9202FE7-10F4-4BB0-9FEA-965C749EA132}"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202FE7-10F4-4BB0-9FEA-965C749EA132}">
      <dsp:nvSpPr>
        <dsp:cNvPr id="0" name=""/>
        <dsp:cNvSpPr/>
      </dsp:nvSpPr>
      <dsp:spPr>
        <a:xfrm>
          <a:off x="2442755" y="0"/>
          <a:ext cx="6361609" cy="3435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lvl="0" algn="ctr" defTabSz="2000250" rtl="0">
            <a:lnSpc>
              <a:spcPct val="150000"/>
            </a:lnSpc>
            <a:spcBef>
              <a:spcPct val="0"/>
            </a:spcBef>
            <a:spcAft>
              <a:spcPct val="35000"/>
            </a:spcAft>
          </a:pPr>
          <a:r>
            <a:rPr lang="ru-RU" sz="4500" b="1" i="1" kern="1200" dirty="0" smtClean="0">
              <a:solidFill>
                <a:schemeClr val="bg1"/>
              </a:solidFill>
            </a:rPr>
            <a:t>Первое литературное</a:t>
          </a:r>
        </a:p>
        <a:p>
          <a:pPr lvl="0" algn="ctr" defTabSz="2000250" rtl="0">
            <a:lnSpc>
              <a:spcPct val="150000"/>
            </a:lnSpc>
            <a:spcBef>
              <a:spcPct val="0"/>
            </a:spcBef>
            <a:spcAft>
              <a:spcPct val="35000"/>
            </a:spcAft>
          </a:pPr>
          <a:r>
            <a:rPr lang="ru-RU" sz="4500" b="1" i="1" kern="1200" dirty="0" smtClean="0">
              <a:solidFill>
                <a:schemeClr val="bg1"/>
              </a:solidFill>
            </a:rPr>
            <a:t>объединение Горловки</a:t>
          </a:r>
          <a:endParaRPr lang="ru-RU" sz="4500" b="1" i="1" kern="1200" dirty="0">
            <a:solidFill>
              <a:schemeClr val="bg1"/>
            </a:solidFill>
          </a:endParaRPr>
        </a:p>
      </dsp:txBody>
      <dsp:txXfrm>
        <a:off x="2610464" y="167709"/>
        <a:ext cx="6026191" cy="310011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C7EC9C-7EE8-4A56-855D-18AC07DBDCAD}" type="datetimeFigureOut">
              <a:rPr lang="ru-RU" smtClean="0"/>
              <a:pPr/>
              <a:t>27.09.2023</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EA21AD-3BA7-4B49-9DF1-2171993A8011}" type="slidenum">
              <a:rPr lang="ru-RU" smtClean="0"/>
              <a:pPr/>
              <a:t>‹#›</a:t>
            </a:fld>
            <a:endParaRPr lang="ru-RU" dirty="0"/>
          </a:p>
        </p:txBody>
      </p:sp>
    </p:spTree>
    <p:extLst>
      <p:ext uri="{BB962C8B-B14F-4D97-AF65-F5344CB8AC3E}">
        <p14:creationId xmlns:p14="http://schemas.microsoft.com/office/powerpoint/2010/main" val="3924349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C3EC70-F4BB-48E7-ABB8-9B7E359277E1}" type="datetimeFigureOut">
              <a:rPr lang="ru-RU" smtClean="0"/>
              <a:pPr/>
              <a:t>27.09.2023</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669046-D62F-49D8-96B7-3C014DC234D7}" type="slidenum">
              <a:rPr lang="ru-RU" smtClean="0"/>
              <a:pPr/>
              <a:t>‹#›</a:t>
            </a:fld>
            <a:endParaRPr lang="ru-RU" dirty="0"/>
          </a:p>
        </p:txBody>
      </p:sp>
    </p:spTree>
    <p:extLst>
      <p:ext uri="{BB962C8B-B14F-4D97-AF65-F5344CB8AC3E}">
        <p14:creationId xmlns:p14="http://schemas.microsoft.com/office/powerpoint/2010/main" val="229371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41ABA4E-CD72-497B-97AA-7213B3980F60}" type="datetimeFigureOut">
              <a:rPr lang="en-US" smtClean="0"/>
              <a:pPr/>
              <a:t>9/27/2023</a:t>
            </a:fld>
            <a:endParaRPr lang="en-US"/>
          </a:p>
        </p:txBody>
      </p:sp>
      <p:sp>
        <p:nvSpPr>
          <p:cNvPr id="17" name="Нижний колонтитул 16"/>
          <p:cNvSpPr>
            <a:spLocks noGrp="1"/>
          </p:cNvSpPr>
          <p:nvPr>
            <p:ph type="ftr" sz="quarter" idx="11"/>
          </p:nvPr>
        </p:nvSpPr>
        <p:spPr/>
        <p:txBody>
          <a:bodyPr/>
          <a:lstStyle/>
          <a:p>
            <a:endParaRPr kumimoji="0" lang="en-US"/>
          </a:p>
        </p:txBody>
      </p:sp>
      <p:sp>
        <p:nvSpPr>
          <p:cNvPr id="29" name="Номер слайда 28"/>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9" name="Подзаголовок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transition spd="slow" advTm="5000">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6FFA8D6-61CB-47CF-BA93-9D77189827BB}" type="datetime1">
              <a:rPr lang="ru-RU" smtClean="0"/>
              <a:pPr/>
              <a:t>27.09.2023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1ABA4E-CD72-497B-97AA-7213B3980F60}" type="datetimeFigureOut">
              <a:rPr lang="en-US" smtClean="0"/>
              <a:pPr/>
              <a:t>9/27/2023</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a:xfrm>
            <a:off x="10566400" y="6416676"/>
            <a:ext cx="1016000" cy="365125"/>
          </a:xfrm>
        </p:spPr>
        <p:txBody>
          <a:bodyPr/>
          <a:lstStyle/>
          <a:p>
            <a:fld id="{D2E57653-3E58-4892-A7ED-712530ACC680}"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advTm="5000">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C1B7E7D-B1C3-4D38-A3E7-DB661474DFA3}" type="datetime1">
              <a:rPr lang="ru-RU" smtClean="0"/>
              <a:pPr/>
              <a:t>27.09.2023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109728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01665A98-BAEE-4D67-82E9-CE341A8B1BD7}" type="datetime1">
              <a:rPr lang="ru-RU" smtClean="0"/>
              <a:pPr/>
              <a:t>27.09.2023</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3DF3676-3175-4B01-98B5-6DAE028379AE}" type="datetime1">
              <a:rPr lang="ru-RU" smtClean="0"/>
              <a:pPr/>
              <a:t>27.09.2023</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C70FE93-8C9D-445F-8DF8-8B1CC97CC7C0}" type="datetime1">
              <a:rPr lang="ru-RU" smtClean="0"/>
              <a:pPr/>
              <a:t>27.09.2023</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0A4EF1E-763C-49B4-B17B-F97011BFC2C2}" type="datetime1">
              <a:rPr lang="ru-RU" smtClean="0"/>
              <a:pPr/>
              <a:t>27.09.2023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F0800FDC-A43D-4B5A-B091-F5339D0144BE}" type="datetime1">
              <a:rPr lang="ru-RU" smtClean="0"/>
              <a:pPr/>
              <a:t>27.09.2023</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448038D-A533-4232-9027-FA76A8648FFE}" type="datetime1">
              <a:rPr lang="ru-RU" smtClean="0"/>
              <a:pPr/>
              <a:t>27.09.2023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8FA6684-D08A-4996-B2B7-9E8AD2F23263}" type="datetime1">
              <a:rPr lang="ru-RU" smtClean="0"/>
              <a:pPr/>
              <a:t>27.09.2023</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84FD59D-33F1-4A76-843D-E67207CAFE54}" type="slidenum">
              <a:rPr lang="ru-RU" smtClean="0"/>
              <a:pPr/>
              <a:t>‹#›</a:t>
            </a:fld>
            <a:endParaRPr lang="ru-RU" dirty="0"/>
          </a:p>
        </p:txBody>
      </p:sp>
    </p:spTree>
  </p:cSld>
  <p:clrMapOvr>
    <a:masterClrMapping/>
  </p:clrMapOvr>
  <p:transition spd="slow" advTm="500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AB6F22D-34FA-43A4-B48A-40A230D6062C}" type="datetime1">
              <a:rPr lang="ru-RU" smtClean="0"/>
              <a:pPr/>
              <a:t>27.09.2023</a:t>
            </a:fld>
            <a:endParaRPr lang="ru-RU" dirty="0"/>
          </a:p>
        </p:txBody>
      </p:sp>
      <p:sp>
        <p:nvSpPr>
          <p:cNvPr id="3" name="Нижний колонтитул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dirty="0"/>
          </a:p>
        </p:txBody>
      </p:sp>
      <p:sp>
        <p:nvSpPr>
          <p:cNvPr id="23" name="Номер слайда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84FD59D-33F1-4A76-843D-E67207CAFE54}"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transition spd="slow" advTm="5000">
    <p:fade/>
  </p:transition>
  <p:timing>
    <p:tnLst>
      <p:par>
        <p:cTn id="1" dur="indefinite" restart="never" nodeType="tmRoot"/>
      </p:par>
    </p:tnLst>
  </p:timing>
  <p:hf sldNum="0"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3.xml"/><Relationship Id="rId7" Type="http://schemas.openxmlformats.org/officeDocument/2006/relationships/diagramColors" Target="../diagrams/colors1.xml"/><Relationship Id="rId2" Type="http://schemas.openxmlformats.org/officeDocument/2006/relationships/audio" Target="file:///C:\Users\User\Downloads\Suzuki_s_Theme.mp3" TargetMode="Externa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8.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microsoft.com/office/2007/relationships/hdphoto" Target="../media/hdphoto1.wdp"/><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5" Type="http://schemas.openxmlformats.org/officeDocument/2006/relationships/image" Target="../media/image4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1390940850"/>
              </p:ext>
            </p:extLst>
          </p:nvPr>
        </p:nvGraphicFramePr>
        <p:xfrm>
          <a:off x="326571" y="1097279"/>
          <a:ext cx="11247120" cy="34355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Текст 4"/>
          <p:cNvSpPr>
            <a:spLocks noGrp="1"/>
          </p:cNvSpPr>
          <p:nvPr>
            <p:ph type="body" idx="1"/>
          </p:nvPr>
        </p:nvSpPr>
        <p:spPr>
          <a:xfrm>
            <a:off x="4391696" y="5037826"/>
            <a:ext cx="7503171" cy="1544128"/>
          </a:xfrm>
        </p:spPr>
        <p:txBody>
          <a:bodyPr>
            <a:normAutofit/>
          </a:bodyPr>
          <a:lstStyle/>
          <a:p>
            <a:r>
              <a:rPr lang="ru-RU" sz="3200" i="1" smtClean="0">
                <a:latin typeface="Times New Roman" pitchFamily="18" charset="0"/>
                <a:cs typeface="Times New Roman" pitchFamily="18" charset="0"/>
              </a:rPr>
              <a:t>Журавлева </a:t>
            </a:r>
            <a:r>
              <a:rPr lang="ru-RU" sz="3200" i="1" dirty="0" smtClean="0">
                <a:latin typeface="Times New Roman" pitchFamily="18" charset="0"/>
                <a:cs typeface="Times New Roman" pitchFamily="18" charset="0"/>
              </a:rPr>
              <a:t>Кристина Владимировна</a:t>
            </a:r>
          </a:p>
          <a:p>
            <a:endParaRPr lang="ru-RU" sz="3200" i="1" dirty="0" smtClean="0">
              <a:latin typeface="Times New Roman" pitchFamily="18" charset="0"/>
              <a:cs typeface="Times New Roman" pitchFamily="18" charset="0"/>
            </a:endParaRPr>
          </a:p>
          <a:p>
            <a:endParaRPr lang="ru-RU" i="1" dirty="0" smtClean="0">
              <a:latin typeface="Times New Roman" pitchFamily="18" charset="0"/>
              <a:cs typeface="Times New Roman" pitchFamily="18" charset="0"/>
            </a:endParaRPr>
          </a:p>
          <a:p>
            <a:endParaRPr lang="ru-RU" dirty="0"/>
          </a:p>
        </p:txBody>
      </p:sp>
      <p:pic>
        <p:nvPicPr>
          <p:cNvPr id="6" name="Suzuki_s_Theme.mp3">
            <a:hlinkClick r:id="" action="ppaction://media"/>
          </p:cNvPr>
          <p:cNvPicPr>
            <a:picLocks noRot="1" noChangeAspect="1"/>
          </p:cNvPicPr>
          <p:nvPr>
            <a:audioFile r:link="rId2"/>
          </p:nvPr>
        </p:nvPicPr>
        <p:blipFill>
          <a:blip r:embed="rId9"/>
          <a:stretch>
            <a:fillRect/>
          </a:stretch>
        </p:blipFill>
        <p:spPr>
          <a:xfrm>
            <a:off x="212501" y="198549"/>
            <a:ext cx="304800" cy="304800"/>
          </a:xfrm>
          <a:prstGeom prst="rect">
            <a:avLst/>
          </a:prstGeom>
        </p:spPr>
      </p:pic>
    </p:spTree>
    <p:custDataLst>
      <p:tags r:id="rId1"/>
    </p:custDataLst>
    <p:extLst>
      <p:ext uri="{BB962C8B-B14F-4D97-AF65-F5344CB8AC3E}">
        <p14:creationId xmlns:p14="http://schemas.microsoft.com/office/powerpoint/2010/main" val="3266759481"/>
      </p:ext>
    </p:extLst>
  </p:cSld>
  <p:clrMapOvr>
    <a:masterClrMapping/>
  </p:clrMapOvr>
  <p:transition spd="slow" advTm="135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1" presetClass="mediacall" presetSubtype="0" fill="hold" nodeType="afterEffect">
                                  <p:stCondLst>
                                    <p:cond delay="0"/>
                                  </p:stCondLst>
                                  <p:childTnLst>
                                    <p:cmd type="call" cmd="playFrom(0.0)">
                                      <p:cBhvr>
                                        <p:cTn id="13"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4" repeatCount="indefinite"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Graphic spid="4"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78128" y="2899593"/>
            <a:ext cx="10972800" cy="1219200"/>
          </a:xfrm>
        </p:spPr>
        <p:txBody>
          <a:bodyPr>
            <a:noAutofit/>
          </a:bodyPr>
          <a:lstStyle/>
          <a:p>
            <a:pPr algn="ctr"/>
            <a:r>
              <a:rPr lang="ru-RU" sz="2800" i="1" dirty="0" smtClean="0">
                <a:solidFill>
                  <a:schemeClr val="bg1"/>
                </a:solidFill>
                <a:latin typeface="Times New Roman" panose="02020603050405020304" pitchFamily="18" charset="0"/>
                <a:cs typeface="Times New Roman" panose="02020603050405020304" pitchFamily="18" charset="0"/>
              </a:rPr>
              <a:t>В большой стране у каждого человека есть свой любимый маленький уголок – город, деревня, дом, где он родился и вырос. Это его малая родина. А из множества таких маленьких родных уголков состоит наша Республика. </a:t>
            </a:r>
            <a:br>
              <a:rPr lang="ru-RU" sz="2800" i="1" dirty="0" smtClean="0">
                <a:solidFill>
                  <a:schemeClr val="bg1"/>
                </a:solidFill>
                <a:latin typeface="Times New Roman" panose="02020603050405020304" pitchFamily="18" charset="0"/>
                <a:cs typeface="Times New Roman" panose="02020603050405020304" pitchFamily="18" charset="0"/>
              </a:rPr>
            </a:br>
            <a:r>
              <a:rPr lang="ru-RU" sz="2800" i="1" dirty="0" smtClean="0">
                <a:solidFill>
                  <a:schemeClr val="bg1"/>
                </a:solidFill>
                <a:latin typeface="Times New Roman" panose="02020603050405020304" pitchFamily="18" charset="0"/>
                <a:cs typeface="Times New Roman" panose="02020603050405020304" pitchFamily="18" charset="0"/>
              </a:rPr>
              <a:t/>
            </a:r>
            <a:br>
              <a:rPr lang="ru-RU" sz="2800" i="1" dirty="0" smtClean="0">
                <a:solidFill>
                  <a:schemeClr val="bg1"/>
                </a:solidFill>
                <a:latin typeface="Times New Roman" panose="02020603050405020304" pitchFamily="18" charset="0"/>
                <a:cs typeface="Times New Roman" panose="02020603050405020304" pitchFamily="18" charset="0"/>
              </a:rPr>
            </a:br>
            <a:r>
              <a:rPr lang="ru-RU" sz="2800" i="1" dirty="0" smtClean="0">
                <a:solidFill>
                  <a:schemeClr val="bg1"/>
                </a:solidFill>
                <a:latin typeface="Times New Roman" panose="02020603050405020304" pitchFamily="18" charset="0"/>
                <a:cs typeface="Times New Roman" panose="02020603050405020304" pitchFamily="18" charset="0"/>
              </a:rPr>
              <a:t>Каждый житель Донецкой Народной Республики, будь он школьником или студентом, инженером или рабочим, фермером или агрономом, педагогом или врачом, должен владеть многообразной информацией о писателях и поэтах, живших и творивших на Донбассе, писавших биографию и судьбу нашей малой Родины. </a:t>
            </a:r>
            <a:br>
              <a:rPr lang="ru-RU" sz="2800" i="1" dirty="0" smtClean="0">
                <a:solidFill>
                  <a:schemeClr val="bg1"/>
                </a:solidFill>
                <a:latin typeface="Times New Roman" panose="02020603050405020304" pitchFamily="18" charset="0"/>
                <a:cs typeface="Times New Roman" panose="02020603050405020304" pitchFamily="18" charset="0"/>
              </a:rPr>
            </a:br>
            <a:r>
              <a:rPr lang="ru-RU" sz="2800" i="1" dirty="0" smtClean="0">
                <a:solidFill>
                  <a:schemeClr val="bg1"/>
                </a:solidFill>
                <a:latin typeface="Times New Roman" panose="02020603050405020304" pitchFamily="18" charset="0"/>
                <a:cs typeface="Times New Roman" panose="02020603050405020304" pitchFamily="18" charset="0"/>
              </a:rPr>
              <a:t>Эти знания помогут каждому из нас ещё больше полюбить наш край, нашу молодую Республику!</a:t>
            </a:r>
            <a:endParaRPr lang="ru-RU" sz="2800" i="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spd="slow" advTm="25375">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Моя Родина – Донбасс!</a:t>
            </a:r>
            <a:endParaRPr lang="ru-RU"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75516"/>
            <a:ext cx="5715000" cy="3810000"/>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4884" y="2862441"/>
            <a:ext cx="5715000" cy="3810000"/>
          </a:xfrm>
          <a:prstGeom prst="rect">
            <a:avLst/>
          </a:prstGeom>
        </p:spPr>
      </p:pic>
    </p:spTree>
    <p:custDataLst>
      <p:tags r:id="rId1"/>
    </p:custDataLst>
    <p:extLst>
      <p:ext uri="{BB962C8B-B14F-4D97-AF65-F5344CB8AC3E}">
        <p14:creationId xmlns:p14="http://schemas.microsoft.com/office/powerpoint/2010/main" val="446022719"/>
      </p:ext>
    </p:extLst>
  </p:cSld>
  <p:clrMapOvr>
    <a:masterClrMapping/>
  </p:clrMapOvr>
  <p:transition spd="slow" advTm="8187">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Горловка в послевоенное время </a:t>
            </a:r>
            <a:endParaRPr lang="ru-RU"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479" y="1673717"/>
            <a:ext cx="7686675" cy="4953000"/>
          </a:xfrm>
          <a:prstGeom prst="rect">
            <a:avLst/>
          </a:prstGeom>
        </p:spPr>
      </p:pic>
    </p:spTree>
    <p:custDataLst>
      <p:tags r:id="rId1"/>
    </p:custDataLst>
    <p:extLst>
      <p:ext uri="{BB962C8B-B14F-4D97-AF65-F5344CB8AC3E}">
        <p14:creationId xmlns:p14="http://schemas.microsoft.com/office/powerpoint/2010/main" val="2908470546"/>
      </p:ext>
    </p:extLst>
  </p:cSld>
  <p:clrMapOvr>
    <a:masterClrMapping/>
  </p:clrMapOvr>
  <p:transition spd="slow" advTm="12156">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Евгений Евтушенко</a:t>
            </a: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11" y="1675325"/>
            <a:ext cx="7096261" cy="3548131"/>
          </a:xfrm>
          <a:prstGeom prst="rect">
            <a:avLst/>
          </a:prstGeom>
        </p:spPr>
      </p:pic>
      <p:sp>
        <p:nvSpPr>
          <p:cNvPr id="5" name="TextBox 4"/>
          <p:cNvSpPr txBox="1"/>
          <p:nvPr/>
        </p:nvSpPr>
        <p:spPr>
          <a:xfrm rot="10800000" flipV="1">
            <a:off x="8199549" y="1669356"/>
            <a:ext cx="3696237" cy="3539430"/>
          </a:xfrm>
          <a:prstGeom prst="rect">
            <a:avLst/>
          </a:prstGeom>
          <a:noFill/>
        </p:spPr>
        <p:txBody>
          <a:bodyPr wrap="square" rtlCol="0">
            <a:spAutoFit/>
          </a:bodyPr>
          <a:lstStyle/>
          <a:p>
            <a:r>
              <a:rPr lang="ru-RU" sz="2800" b="1" i="1" dirty="0" smtClean="0">
                <a:solidFill>
                  <a:schemeClr val="bg1"/>
                </a:solidFill>
              </a:rPr>
              <a:t>Русский поэт, прозаик, режиссёр, сценарист, публицист, чтец-оратор, актёр. Был номинирован на Нобелевскую премию по литературе</a:t>
            </a:r>
            <a:endParaRPr lang="ru-RU" sz="2800" b="1" i="1" dirty="0">
              <a:solidFill>
                <a:schemeClr val="bg1"/>
              </a:solidFill>
            </a:endParaRPr>
          </a:p>
        </p:txBody>
      </p:sp>
    </p:spTree>
    <p:extLst>
      <p:ext uri="{BB962C8B-B14F-4D97-AF65-F5344CB8AC3E}">
        <p14:creationId xmlns:p14="http://schemas.microsoft.com/office/powerpoint/2010/main" val="3367715277"/>
      </p:ext>
    </p:extLst>
  </p:cSld>
  <p:clrMapOvr>
    <a:masterClrMapping/>
  </p:clrMapOvr>
  <p:transition spd="slow" advTm="15641">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Бахмутский</a:t>
            </a:r>
            <a:r>
              <a:rPr lang="ru-RU" dirty="0" smtClean="0"/>
              <a:t> уезд</a:t>
            </a:r>
            <a:endParaRPr lang="ru-RU"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2019" y="1632934"/>
            <a:ext cx="7581900" cy="4648200"/>
          </a:xfrm>
          <a:prstGeom prst="rect">
            <a:avLst/>
          </a:prstGeom>
        </p:spPr>
      </p:pic>
    </p:spTree>
    <p:custDataLst>
      <p:tags r:id="rId1"/>
    </p:custDataLst>
    <p:extLst>
      <p:ext uri="{BB962C8B-B14F-4D97-AF65-F5344CB8AC3E}">
        <p14:creationId xmlns:p14="http://schemas.microsoft.com/office/powerpoint/2010/main" val="939339844"/>
      </p:ext>
    </p:extLst>
  </p:cSld>
  <p:clrMapOvr>
    <a:masterClrMapping/>
  </p:clrMapOvr>
  <p:transition spd="slow" advTm="15453">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0"/>
            <a:ext cx="10972800" cy="1143000"/>
          </a:xfrm>
        </p:spPr>
        <p:txBody>
          <a:bodyPr/>
          <a:lstStyle/>
          <a:p>
            <a:r>
              <a:rPr lang="ru-RU" dirty="0" smtClean="0"/>
              <a:t>Евгений Шварц</a:t>
            </a:r>
            <a:endParaRPr lang="ru-RU"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360" y="1103737"/>
            <a:ext cx="3632200" cy="5397500"/>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2282" y="1052222"/>
            <a:ext cx="3535241" cy="5397500"/>
          </a:xfrm>
          <a:prstGeom prst="rect">
            <a:avLst/>
          </a:prstGeom>
        </p:spPr>
      </p:pic>
      <p:sp>
        <p:nvSpPr>
          <p:cNvPr id="5" name="TextBox 4"/>
          <p:cNvSpPr txBox="1"/>
          <p:nvPr/>
        </p:nvSpPr>
        <p:spPr>
          <a:xfrm>
            <a:off x="4172755" y="2086378"/>
            <a:ext cx="4134118" cy="2862322"/>
          </a:xfrm>
          <a:prstGeom prst="rect">
            <a:avLst/>
          </a:prstGeom>
          <a:noFill/>
        </p:spPr>
        <p:txBody>
          <a:bodyPr wrap="square" rtlCol="0">
            <a:spAutoFit/>
          </a:bodyPr>
          <a:lstStyle/>
          <a:p>
            <a:r>
              <a:rPr lang="ru-RU" sz="3600" b="1" i="1" dirty="0" smtClean="0">
                <a:solidFill>
                  <a:schemeClr val="bg1"/>
                </a:solidFill>
              </a:rPr>
              <a:t>Русский писатель, прозаик, сценарист, драматург, журналист, поэт</a:t>
            </a:r>
            <a:endParaRPr lang="ru-RU" sz="3600" b="1" i="1" dirty="0">
              <a:solidFill>
                <a:schemeClr val="bg1"/>
              </a:solidFill>
            </a:endParaRPr>
          </a:p>
        </p:txBody>
      </p:sp>
    </p:spTree>
    <p:custDataLst>
      <p:tags r:id="rId1"/>
    </p:custDataLst>
    <p:extLst>
      <p:ext uri="{BB962C8B-B14F-4D97-AF65-F5344CB8AC3E}">
        <p14:creationId xmlns:p14="http://schemas.microsoft.com/office/powerpoint/2010/main" val="3310661389"/>
      </p:ext>
    </p:extLst>
  </p:cSld>
  <p:clrMapOvr>
    <a:masterClrMapping/>
  </p:clrMapOvr>
  <p:transition spd="slow" advTm="2217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8495" y="624190"/>
            <a:ext cx="8847787" cy="5603599"/>
          </a:xfrm>
          <a:prstGeom prst="rect">
            <a:avLst/>
          </a:prstGeom>
        </p:spPr>
      </p:pic>
    </p:spTree>
    <p:extLst>
      <p:ext uri="{BB962C8B-B14F-4D97-AF65-F5344CB8AC3E}">
        <p14:creationId xmlns:p14="http://schemas.microsoft.com/office/powerpoint/2010/main" val="140034000"/>
      </p:ext>
    </p:extLst>
  </p:cSld>
  <p:clrMapOvr>
    <a:masterClrMapping/>
  </p:clrMapOvr>
  <p:transition spd="slow" advTm="14984">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54309" y="2322379"/>
            <a:ext cx="10972800" cy="1143000"/>
          </a:xfrm>
        </p:spPr>
        <p:txBody>
          <a:bodyPr/>
          <a:lstStyle/>
          <a:p>
            <a:r>
              <a:rPr lang="ru-RU" dirty="0" smtClean="0"/>
              <a:t>Литературный журнал</a:t>
            </a:r>
            <a:endParaRPr lang="ru-RU"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681" y="316051"/>
            <a:ext cx="4472927" cy="5917325"/>
          </a:xfrm>
          <a:prstGeom prst="rect">
            <a:avLst/>
          </a:prstGeom>
        </p:spPr>
      </p:pic>
      <p:sp>
        <p:nvSpPr>
          <p:cNvPr id="4" name="TextBox 3"/>
          <p:cNvSpPr txBox="1"/>
          <p:nvPr/>
        </p:nvSpPr>
        <p:spPr>
          <a:xfrm>
            <a:off x="5606351" y="3451539"/>
            <a:ext cx="6585649" cy="461665"/>
          </a:xfrm>
          <a:prstGeom prst="rect">
            <a:avLst/>
          </a:prstGeom>
          <a:noFill/>
        </p:spPr>
        <p:txBody>
          <a:bodyPr wrap="none" rtlCol="0">
            <a:spAutoFit/>
          </a:bodyPr>
          <a:lstStyle/>
          <a:p>
            <a:r>
              <a:rPr lang="ru-RU" sz="2400" b="1" i="1" dirty="0" smtClean="0">
                <a:solidFill>
                  <a:schemeClr val="bg1"/>
                </a:solidFill>
              </a:rPr>
              <a:t>Фотография первой страницы первого номера</a:t>
            </a:r>
            <a:endParaRPr lang="ru-RU" sz="2400" b="1" i="1" dirty="0">
              <a:solidFill>
                <a:schemeClr val="bg1"/>
              </a:solidFill>
            </a:endParaRPr>
          </a:p>
        </p:txBody>
      </p:sp>
    </p:spTree>
    <p:custDataLst>
      <p:tags r:id="rId1"/>
    </p:custDataLst>
    <p:extLst>
      <p:ext uri="{BB962C8B-B14F-4D97-AF65-F5344CB8AC3E}">
        <p14:creationId xmlns:p14="http://schemas.microsoft.com/office/powerpoint/2010/main" val="999851504"/>
      </p:ext>
    </p:extLst>
  </p:cSld>
  <p:clrMapOvr>
    <a:masterClrMapping/>
  </p:clrMapOvr>
  <p:transition spd="slow" advTm="1571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3">
            <a:extLst>
              <a:ext uri="{28A0092B-C50C-407E-A947-70E740481C1C}">
                <a14:useLocalDpi xmlns:a14="http://schemas.microsoft.com/office/drawing/2010/main" val="0"/>
              </a:ext>
            </a:extLst>
          </a:blip>
          <a:srcRect r="543" b="10644"/>
          <a:stretch/>
        </p:blipFill>
        <p:spPr>
          <a:xfrm>
            <a:off x="2562896" y="1417638"/>
            <a:ext cx="6632620" cy="5273719"/>
          </a:xfrm>
          <a:prstGeom prst="rect">
            <a:avLst/>
          </a:prstGeom>
        </p:spPr>
      </p:pic>
      <p:sp>
        <p:nvSpPr>
          <p:cNvPr id="4" name="Заголовок 3"/>
          <p:cNvSpPr>
            <a:spLocks noGrp="1"/>
          </p:cNvSpPr>
          <p:nvPr>
            <p:ph type="title"/>
          </p:nvPr>
        </p:nvSpPr>
        <p:spPr/>
        <p:txBody>
          <a:bodyPr/>
          <a:lstStyle/>
          <a:p>
            <a:r>
              <a:rPr lang="ru-RU" dirty="0" smtClean="0"/>
              <a:t>Руководители литературных кружков</a:t>
            </a:r>
            <a:endParaRPr lang="ru-RU" dirty="0"/>
          </a:p>
        </p:txBody>
      </p:sp>
    </p:spTree>
    <p:custDataLst>
      <p:tags r:id="rId1"/>
    </p:custDataLst>
    <p:extLst>
      <p:ext uri="{BB962C8B-B14F-4D97-AF65-F5344CB8AC3E}">
        <p14:creationId xmlns:p14="http://schemas.microsoft.com/office/powerpoint/2010/main" val="2791739427"/>
      </p:ext>
    </p:extLst>
  </p:cSld>
  <p:clrMapOvr>
    <a:masterClrMapping/>
  </p:clrMapOvr>
  <p:transition spd="slow" advTm="1523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9855" y="167425"/>
            <a:ext cx="10380617" cy="611373"/>
          </a:xfrm>
        </p:spPr>
        <p:txBody>
          <a:bodyPr>
            <a:normAutofit fontScale="90000"/>
          </a:bodyPr>
          <a:lstStyle/>
          <a:p>
            <a:pPr>
              <a:spcBef>
                <a:spcPts val="0"/>
              </a:spcBef>
            </a:pPr>
            <a:r>
              <a:rPr lang="ru-RU" sz="3700" dirty="0" smtClean="0">
                <a:gradFill>
                  <a:gsLst>
                    <a:gs pos="0">
                      <a:srgbClr val="E48312">
                        <a:tint val="73000"/>
                        <a:satMod val="145000"/>
                      </a:srgbClr>
                    </a:gs>
                    <a:gs pos="73000">
                      <a:srgbClr val="E48312">
                        <a:tint val="73000"/>
                        <a:satMod val="145000"/>
                      </a:srgbClr>
                    </a:gs>
                    <a:gs pos="100000">
                      <a:srgbClr val="E48312">
                        <a:tint val="83000"/>
                        <a:satMod val="143000"/>
                      </a:srgbClr>
                    </a:gs>
                  </a:gsLst>
                  <a:lin ang="4800000" scaled="1"/>
                </a:gradFill>
              </a:rPr>
              <a:t>Павел Григорьевич Беспощадный (Иванов)</a:t>
            </a:r>
            <a:endParaRPr lang="ru-RU" sz="2000" b="0" i="0" dirty="0">
              <a:solidFill>
                <a:srgbClr val="FF0000"/>
              </a:solidFill>
              <a:latin typeface="Century Schoolbook"/>
            </a:endParaRPr>
          </a:p>
        </p:txBody>
      </p:sp>
      <p:sp>
        <p:nvSpPr>
          <p:cNvPr id="3" name="Объект 2"/>
          <p:cNvSpPr>
            <a:spLocks noGrp="1"/>
          </p:cNvSpPr>
          <p:nvPr>
            <p:ph idx="1"/>
          </p:nvPr>
        </p:nvSpPr>
        <p:spPr>
          <a:xfrm>
            <a:off x="988239" y="1579208"/>
            <a:ext cx="6648933" cy="4985661"/>
          </a:xfrm>
        </p:spPr>
        <p:txBody>
          <a:bodyPr>
            <a:noAutofit/>
          </a:bodyPr>
          <a:lstStyle/>
          <a:p>
            <a:pPr>
              <a:buClr>
                <a:srgbClr val="1D5253"/>
              </a:buClr>
              <a:buNone/>
            </a:pPr>
            <a:r>
              <a:rPr lang="ru-RU" sz="1800" b="1" i="1" dirty="0" smtClean="0">
                <a:solidFill>
                  <a:schemeClr val="bg2">
                    <a:lumMod val="10000"/>
                  </a:schemeClr>
                </a:solidFill>
                <a:latin typeface="Times New Roman" panose="02020603050405020304" pitchFamily="18" charset="0"/>
                <a:cs typeface="Times New Roman" panose="02020603050405020304" pitchFamily="18" charset="0"/>
              </a:rPr>
              <a:t>Павел Григорьевич Беспощадный</a:t>
            </a:r>
          </a:p>
          <a:p>
            <a:pPr>
              <a:buClr>
                <a:srgbClr val="1D5253"/>
              </a:buClr>
              <a:buNone/>
            </a:pPr>
            <a:r>
              <a:rPr lang="ru-RU" sz="1800" b="1" i="1" dirty="0" smtClean="0">
                <a:solidFill>
                  <a:schemeClr val="bg2">
                    <a:lumMod val="10000"/>
                  </a:schemeClr>
                </a:solidFill>
                <a:latin typeface="Times New Roman" panose="02020603050405020304" pitchFamily="18" charset="0"/>
                <a:cs typeface="Times New Roman" panose="02020603050405020304" pitchFamily="18" charset="0"/>
              </a:rPr>
              <a:t> (Иванов это настоящая фамилия,</a:t>
            </a:r>
          </a:p>
          <a:p>
            <a:pPr>
              <a:buClr>
                <a:srgbClr val="1D5253"/>
              </a:buClr>
              <a:buNone/>
            </a:pPr>
            <a:r>
              <a:rPr lang="ru-RU" sz="1800" b="1" i="1" dirty="0" smtClean="0">
                <a:solidFill>
                  <a:schemeClr val="bg2">
                    <a:lumMod val="10000"/>
                  </a:schemeClr>
                </a:solidFill>
                <a:latin typeface="Times New Roman" panose="02020603050405020304" pitchFamily="18" charset="0"/>
                <a:cs typeface="Times New Roman" panose="02020603050405020304" pitchFamily="18" charset="0"/>
              </a:rPr>
              <a:t> а Беспощадный – псевдоним) появился </a:t>
            </a:r>
          </a:p>
          <a:p>
            <a:pPr>
              <a:buClr>
                <a:srgbClr val="1D5253"/>
              </a:buClr>
              <a:buNone/>
            </a:pPr>
            <a:r>
              <a:rPr lang="ru-RU" sz="1800" b="1" i="1" dirty="0" smtClean="0">
                <a:solidFill>
                  <a:schemeClr val="bg2">
                    <a:lumMod val="10000"/>
                  </a:schemeClr>
                </a:solidFill>
                <a:latin typeface="Times New Roman" panose="02020603050405020304" pitchFamily="18" charset="0"/>
                <a:cs typeface="Times New Roman" panose="02020603050405020304" pitchFamily="18" charset="0"/>
              </a:rPr>
              <a:t>на свет в России 12.07.1896 г.</a:t>
            </a:r>
          </a:p>
          <a:p>
            <a:pPr>
              <a:buClr>
                <a:srgbClr val="1D5253"/>
              </a:buClr>
              <a:buNone/>
            </a:pPr>
            <a:r>
              <a:rPr lang="ru-RU" sz="1800" b="1" i="1" dirty="0" smtClean="0">
                <a:solidFill>
                  <a:schemeClr val="bg2">
                    <a:lumMod val="10000"/>
                  </a:schemeClr>
                </a:solidFill>
                <a:latin typeface="Times New Roman" panose="02020603050405020304" pitchFamily="18" charset="0"/>
                <a:cs typeface="Times New Roman" panose="02020603050405020304" pitchFamily="18" charset="0"/>
              </a:rPr>
              <a:t> умер в Горловке 25.05.1968 г. С 1918 по 1921</a:t>
            </a:r>
          </a:p>
          <a:p>
            <a:pPr>
              <a:buClr>
                <a:srgbClr val="1D5253"/>
              </a:buClr>
              <a:buNone/>
            </a:pPr>
            <a:r>
              <a:rPr lang="ru-RU" sz="1800" b="1" i="1" dirty="0" smtClean="0">
                <a:solidFill>
                  <a:schemeClr val="bg2">
                    <a:lumMod val="10000"/>
                  </a:schemeClr>
                </a:solidFill>
                <a:latin typeface="Times New Roman" panose="02020603050405020304" pitchFamily="18" charset="0"/>
                <a:cs typeface="Times New Roman" panose="02020603050405020304" pitchFamily="18" charset="0"/>
              </a:rPr>
              <a:t> годы участник Гражданской войны.  </a:t>
            </a:r>
            <a:r>
              <a:rPr lang="ru-RU" sz="1800" b="1" i="1" dirty="0">
                <a:solidFill>
                  <a:schemeClr val="bg2">
                    <a:lumMod val="10000"/>
                  </a:schemeClr>
                </a:solidFill>
                <a:latin typeface="Times New Roman" panose="02020603050405020304" pitchFamily="18" charset="0"/>
                <a:cs typeface="Times New Roman" panose="02020603050405020304" pitchFamily="18" charset="0"/>
              </a:rPr>
              <a:t>П</a:t>
            </a:r>
            <a:r>
              <a:rPr lang="ru-RU" sz="1800" b="1" i="1" dirty="0" smtClean="0">
                <a:solidFill>
                  <a:schemeClr val="bg2">
                    <a:lumMod val="10000"/>
                  </a:schemeClr>
                </a:solidFill>
                <a:latin typeface="Times New Roman" panose="02020603050405020304" pitchFamily="18" charset="0"/>
                <a:cs typeface="Times New Roman" panose="02020603050405020304" pitchFamily="18" charset="0"/>
              </a:rPr>
              <a:t>оэт издал множество сборников стихов, его творчество – это преимущественно поэзия о трудовых буднях шахтеров и жизни на Донбассе. Первые стихи опубликовал в 1924 году в газете «Кочегарка» (тогда «Всероссийская Кочегарка») — город Артёмовск. Тогда же оставил шахтёрский труд и перешёл работать в отдел писем газеты. Активно работал над объединением донбасских литераторов в Пролетарский союз писателей «Забой». В 1932 году переехал в Горловку, куда была переведена редакция газеты «Кочегарка».</a:t>
            </a:r>
            <a:endParaRPr lang="ru-RU" sz="1800" b="1" i="1" dirty="0">
              <a:solidFill>
                <a:schemeClr val="bg2">
                  <a:lumMod val="10000"/>
                </a:schemeClr>
              </a:solidFill>
              <a:latin typeface="Times New Roman" panose="02020603050405020304" pitchFamily="18" charset="0"/>
              <a:cs typeface="Times New Roman" panose="02020603050405020304" pitchFamily="18" charset="0"/>
            </a:endParaRPr>
          </a:p>
        </p:txBody>
      </p:sp>
      <p:pic>
        <p:nvPicPr>
          <p:cNvPr id="18436" name="Picture 4" descr="http://dihm.pp.ua/wp-content/uploads/2017/08/Pavel-Grigorevich-Besposhhadnyiy.jpg"/>
          <p:cNvPicPr>
            <a:picLocks noChangeAspect="1" noChangeArrowheads="1"/>
          </p:cNvPicPr>
          <p:nvPr/>
        </p:nvPicPr>
        <p:blipFill>
          <a:blip r:embed="rId2" cstate="print"/>
          <a:srcRect/>
          <a:stretch>
            <a:fillRect/>
          </a:stretch>
        </p:blipFill>
        <p:spPr bwMode="auto">
          <a:xfrm>
            <a:off x="8925059" y="3123103"/>
            <a:ext cx="2367935" cy="3441766"/>
          </a:xfrm>
          <a:prstGeom prst="rect">
            <a:avLst/>
          </a:prstGeom>
          <a:ln>
            <a:noFill/>
          </a:ln>
          <a:effectLst>
            <a:softEdge rad="112500"/>
          </a:effec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777" y="927818"/>
            <a:ext cx="6144564" cy="2195285"/>
          </a:xfrm>
          <a:prstGeom prst="rect">
            <a:avLst/>
          </a:prstGeom>
        </p:spPr>
      </p:pic>
    </p:spTree>
    <p:extLst>
      <p:ext uri="{BB962C8B-B14F-4D97-AF65-F5344CB8AC3E}">
        <p14:creationId xmlns:p14="http://schemas.microsoft.com/office/powerpoint/2010/main" val="611571637"/>
      </p:ext>
    </p:extLst>
  </p:cSld>
  <p:clrMapOvr>
    <a:masterClrMapping/>
  </p:clrMapOvr>
  <p:transition spd="slow" advTm="15562">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txBox="1">
            <a:spLocks/>
          </p:cNvSpPr>
          <p:nvPr/>
        </p:nvSpPr>
        <p:spPr>
          <a:xfrm>
            <a:off x="1023486" y="442761"/>
            <a:ext cx="6235337" cy="6126481"/>
          </a:xfrm>
          <a:prstGeom prst="rect">
            <a:avLst/>
          </a:prstGeom>
        </p:spPr>
        <p:txBody>
          <a:bodyPr>
            <a:noAutofit/>
          </a:bodyPr>
          <a:lstStyle/>
          <a:p>
            <a:pPr marL="274320" marR="0" lvl="0" indent="-228600" algn="l" defTabSz="914400" rtl="0" eaLnBrk="1" fontAlgn="auto" latinLnBrk="0" hangingPunct="1">
              <a:lnSpc>
                <a:spcPct val="90000"/>
              </a:lnSpc>
              <a:spcBef>
                <a:spcPts val="1800"/>
              </a:spcBef>
              <a:spcAft>
                <a:spcPts val="0"/>
              </a:spcAft>
              <a:buClr>
                <a:srgbClr val="1D5253"/>
              </a:buClr>
              <a:buSzPct val="90000"/>
              <a:buFont typeface="Arial" panose="020B0604020202020204" pitchFamily="34" charset="0"/>
              <a:buNone/>
              <a:tabLst/>
              <a:defRPr/>
            </a:pPr>
            <a:r>
              <a:rPr kumimoji="0" lang="ru-RU" sz="2200" b="1" i="0" u="none" strike="noStrike" kern="1200" cap="none" spc="0" normalizeH="0" baseline="0" noProof="0" dirty="0" smtClean="0">
                <a:ln>
                  <a:noFill/>
                </a:ln>
                <a:solidFill>
                  <a:schemeClr val="accent6">
                    <a:lumMod val="75000"/>
                  </a:schemeClr>
                </a:solidFill>
                <a:effectLst/>
                <a:uLnTx/>
                <a:uFillTx/>
                <a:latin typeface="+mn-lt"/>
                <a:ea typeface="+mn-ea"/>
                <a:cs typeface="+mn-cs"/>
              </a:rPr>
              <a:t>                </a:t>
            </a:r>
            <a:r>
              <a:rPr kumimoji="0" lang="ru-RU" sz="2200" b="1" i="0" u="none" strike="noStrike" kern="1200" cap="none" spc="0" normalizeH="0" baseline="0" noProof="0" dirty="0" smtClean="0">
                <a:ln>
                  <a:noFill/>
                </a:ln>
                <a:solidFill>
                  <a:schemeClr val="bg1"/>
                </a:solidFill>
                <a:effectLst/>
                <a:uLnTx/>
                <a:uFillTx/>
                <a:latin typeface="+mn-lt"/>
                <a:ea typeface="+mn-ea"/>
                <a:cs typeface="+mn-cs"/>
              </a:rPr>
              <a:t>ДОНБАССУ ЖИТЬ!</a:t>
            </a:r>
            <a:r>
              <a:rPr kumimoji="0" lang="ru-RU" sz="2200" b="0" i="0" u="none" strike="noStrike" kern="1200" cap="none" spc="0" normalizeH="0" baseline="0" noProof="0" dirty="0" smtClean="0">
                <a:ln>
                  <a:noFill/>
                </a:ln>
                <a:solidFill>
                  <a:schemeClr val="bg1"/>
                </a:solidFill>
                <a:effectLst/>
                <a:uLnTx/>
                <a:uFillTx/>
                <a:latin typeface="+mn-lt"/>
                <a:ea typeface="+mn-ea"/>
                <a:cs typeface="+mn-cs"/>
              </a:rPr>
              <a:t/>
            </a:r>
            <a:br>
              <a:rPr kumimoji="0" lang="ru-RU" sz="2200" b="0" i="0" u="none" strike="noStrike" kern="1200" cap="none" spc="0" normalizeH="0" baseline="0" noProof="0" dirty="0" smtClean="0">
                <a:ln>
                  <a:noFill/>
                </a:ln>
                <a:solidFill>
                  <a:schemeClr val="bg1"/>
                </a:solidFill>
                <a:effectLst/>
                <a:uLnTx/>
                <a:uFillTx/>
                <a:latin typeface="+mn-lt"/>
                <a:ea typeface="+mn-ea"/>
                <a:cs typeface="+mn-cs"/>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Пока в груди шахтерской сердце живо</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И в сердце кровь сыновняя тепла,</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Хочу, чтоб песня с врубовкой дружила,</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Варила сталь и в глубь ствола вела,</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Клепала клети, и вздымала зданья,</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И на лесах большого созиданья</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Примером высшей доблести была.</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Донбассу жить!.. Сирена шлет сирене</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Горняцкой дружбы благовест стальной:</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Донбасс никто не ставил на колени</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И никому поставить не дано!</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И нет земли прекрасней, вдохновенней,</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Где все творцом-народом создано.</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Донбасс никто не ставил на колени</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И никому поставить не дано!</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И нет Отчизны чище и священней,—</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Где все сердца сливаются в одно...</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И это сердце осеняет Ленин —</a:t>
            </a:r>
            <a:b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br>
            <a:r>
              <a:rPr kumimoji="0" lang="ru-RU" sz="2200" b="1" i="1" u="none" strike="noStrike" kern="1200" cap="none" spc="0" normalizeH="0" baseline="0" noProof="0" dirty="0" smtClean="0">
                <a:ln>
                  <a:noFill/>
                </a:ln>
                <a:solidFill>
                  <a:schemeClr val="bg1"/>
                </a:solidFill>
                <a:effectLst/>
                <a:uLnTx/>
                <a:uFillTx/>
                <a:latin typeface="Times New Roman" panose="02020603050405020304" pitchFamily="18" charset="0"/>
                <a:cs typeface="Times New Roman" panose="02020603050405020304" pitchFamily="18" charset="0"/>
              </a:rPr>
              <a:t>Великий светоч партии родной! </a:t>
            </a:r>
            <a:endParaRPr kumimoji="0" lang="ru-RU" sz="2200" b="1"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pic>
        <p:nvPicPr>
          <p:cNvPr id="1026" name="Picture 2" descr="Файл:Донбасс никто не ставил на колени-1.jpg"/>
          <p:cNvPicPr>
            <a:picLocks noChangeAspect="1" noChangeArrowheads="1"/>
          </p:cNvPicPr>
          <p:nvPr/>
        </p:nvPicPr>
        <p:blipFill>
          <a:blip r:embed="rId2" cstate="print"/>
          <a:srcRect/>
          <a:stretch>
            <a:fillRect/>
          </a:stretch>
        </p:blipFill>
        <p:spPr bwMode="auto">
          <a:xfrm>
            <a:off x="7200900" y="495300"/>
            <a:ext cx="4991100" cy="3743325"/>
          </a:xfrm>
          <a:prstGeom prst="rect">
            <a:avLst/>
          </a:prstGeom>
          <a:ln>
            <a:noFill/>
          </a:ln>
          <a:effectLst>
            <a:softEdge rad="112500"/>
          </a:effectLst>
        </p:spPr>
      </p:pic>
    </p:spTree>
  </p:cSld>
  <p:clrMapOvr>
    <a:masterClrMapping/>
  </p:clrMapOvr>
  <p:transition spd="slow" advTm="15547">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Николай Степанович Анциферов</a:t>
            </a:r>
            <a:endParaRPr lang="ru-RU" dirty="0">
              <a:solidFill>
                <a:srgbClr val="FF0000"/>
              </a:solidFill>
            </a:endParaRPr>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61369" y="1896939"/>
            <a:ext cx="2381250" cy="3571875"/>
          </a:xfrm>
        </p:spPr>
      </p:pic>
      <p:sp>
        <p:nvSpPr>
          <p:cNvPr id="5" name="Объект 4"/>
          <p:cNvSpPr>
            <a:spLocks noGrp="1"/>
          </p:cNvSpPr>
          <p:nvPr>
            <p:ph sz="half" idx="2"/>
          </p:nvPr>
        </p:nvSpPr>
        <p:spPr>
          <a:xfrm>
            <a:off x="4211392" y="1600201"/>
            <a:ext cx="7371008" cy="4525963"/>
          </a:xfrm>
        </p:spPr>
        <p:txBody>
          <a:bodyPr>
            <a:normAutofit fontScale="77500" lnSpcReduction="20000"/>
          </a:bodyPr>
          <a:lstStyle/>
          <a:p>
            <a:r>
              <a:rPr lang="ru-RU" b="1" i="1" dirty="0">
                <a:solidFill>
                  <a:schemeClr val="bg1"/>
                </a:solidFill>
              </a:rPr>
              <a:t>Родился в семье шахтёра, в </a:t>
            </a:r>
            <a:r>
              <a:rPr lang="ru-RU" b="1" i="1" dirty="0" smtClean="0">
                <a:solidFill>
                  <a:schemeClr val="bg1"/>
                </a:solidFill>
              </a:rPr>
              <a:t>Макеевке</a:t>
            </a:r>
            <a:r>
              <a:rPr lang="ru-RU" b="1" i="1" dirty="0">
                <a:solidFill>
                  <a:schemeClr val="bg1"/>
                </a:solidFill>
              </a:rPr>
              <a:t>. После окончания горнопромышленного ремесленного училища, начиная с 1947 года работал электрослесарем. Публиковаться начал с 1952 года. Некоторое время работал в газете «Комсомолец Донбасса». Первый творческий наставник Николая Степановича — писатель и журналист Анатолий Мартынов, ставший его другом. Позже он вспоминал об Анциферове, что тот в начале 1950-х годов принёс в редакцию «Комсомолец Донбасса»: «много грубоватых, но очень метких и точных шахтёрских словечек и выражений. Впоследствии из них и составился неповторимый шахтный запах его стихов…» В 1956 году увидела свет его дебютная книга — «Дайте срок...» Окончил вечернюю школу; потом поступил в Московский литературный институт имени А. М. Горького, который окончил в 1962 году. После этого </a:t>
            </a:r>
            <a:r>
              <a:rPr lang="ru-RU" b="1" i="1" dirty="0" smtClean="0">
                <a:solidFill>
                  <a:schemeClr val="bg1"/>
                </a:solidFill>
              </a:rPr>
              <a:t>руководил </a:t>
            </a:r>
            <a:r>
              <a:rPr lang="ru-RU" b="1" i="1" dirty="0">
                <a:solidFill>
                  <a:schemeClr val="bg1"/>
                </a:solidFill>
              </a:rPr>
              <a:t>отделом поэзии в литературном журнале «Москва</a:t>
            </a:r>
            <a:r>
              <a:rPr lang="ru-RU" b="1" i="1" dirty="0" smtClean="0">
                <a:solidFill>
                  <a:schemeClr val="bg1"/>
                </a:solidFill>
              </a:rPr>
              <a:t>». </a:t>
            </a:r>
            <a:endParaRPr lang="ru-RU" b="1" i="1" dirty="0">
              <a:solidFill>
                <a:schemeClr val="bg1"/>
              </a:solidFill>
            </a:endParaRPr>
          </a:p>
        </p:txBody>
      </p:sp>
    </p:spTree>
    <p:extLst>
      <p:ext uri="{BB962C8B-B14F-4D97-AF65-F5344CB8AC3E}">
        <p14:creationId xmlns:p14="http://schemas.microsoft.com/office/powerpoint/2010/main" val="1839758823"/>
      </p:ext>
    </p:extLst>
  </p:cSld>
  <p:clrMapOvr>
    <a:masterClrMapping/>
  </p:clrMapOvr>
  <p:transition spd="slow" advTm="30406">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dirty="0" smtClean="0"/>
              <a:t>  </a:t>
            </a:r>
            <a:br>
              <a:rPr lang="ru-RU" dirty="0" smtClean="0"/>
            </a:br>
            <a:endParaRPr lang="ru-RU" dirty="0"/>
          </a:p>
        </p:txBody>
      </p:sp>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2936" y="0"/>
            <a:ext cx="10002592" cy="6657975"/>
          </a:xfrm>
        </p:spPr>
      </p:pic>
    </p:spTree>
    <p:extLst>
      <p:ext uri="{BB962C8B-B14F-4D97-AF65-F5344CB8AC3E}">
        <p14:creationId xmlns:p14="http://schemas.microsoft.com/office/powerpoint/2010/main" val="504043461"/>
      </p:ext>
    </p:extLst>
  </p:cSld>
  <p:clrMapOvr>
    <a:masterClrMapping/>
  </p:clrMapOvr>
  <p:transition spd="slow" advTm="16125">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6481763" y="898525"/>
            <a:ext cx="5710237" cy="5468938"/>
          </a:xfrm>
        </p:spPr>
        <p:txBody>
          <a:bodyPr anchor="t">
            <a:noAutofit/>
          </a:bodyPr>
          <a:lstStyle/>
          <a:p>
            <a:pPr algn="l"/>
            <a:r>
              <a:rPr lang="ru-RU" sz="2400" b="1" i="1" dirty="0" smtClean="0">
                <a:solidFill>
                  <a:schemeClr val="bg1"/>
                </a:solidFill>
                <a:latin typeface="Times New Roman" panose="02020603050405020304" pitchFamily="18" charset="0"/>
                <a:cs typeface="Times New Roman" panose="02020603050405020304" pitchFamily="18" charset="0"/>
              </a:rPr>
              <a:t>С 1929 по 1932 годы Василий Семёнович жил в Донецке. Работал химиком-ассистентом в областном институте патологии и гигиены труда, а также был ассистентом кафедры общей химии в мединституте. Спустя два года после отъезда в Москву </a:t>
            </a:r>
            <a:r>
              <a:rPr lang="ru-RU" sz="2400" b="1" i="1" dirty="0" err="1" smtClean="0">
                <a:solidFill>
                  <a:schemeClr val="bg1"/>
                </a:solidFill>
                <a:latin typeface="Times New Roman" panose="02020603050405020304" pitchFamily="18" charset="0"/>
                <a:cs typeface="Times New Roman" panose="02020603050405020304" pitchFamily="18" charset="0"/>
              </a:rPr>
              <a:t>Гроссман</a:t>
            </a:r>
            <a:r>
              <a:rPr lang="ru-RU" sz="2400" b="1" i="1" dirty="0" smtClean="0">
                <a:solidFill>
                  <a:schemeClr val="bg1"/>
                </a:solidFill>
                <a:latin typeface="Times New Roman" panose="02020603050405020304" pitchFamily="18" charset="0"/>
                <a:cs typeface="Times New Roman" panose="02020603050405020304" pitchFamily="18" charset="0"/>
              </a:rPr>
              <a:t> опубликовал повесть из жизни шахтёров и заводской интеллигенции - «</a:t>
            </a:r>
            <a:r>
              <a:rPr lang="ru-RU" sz="2400" b="1" i="1" dirty="0" err="1" smtClean="0">
                <a:solidFill>
                  <a:schemeClr val="bg1"/>
                </a:solidFill>
                <a:latin typeface="Times New Roman" panose="02020603050405020304" pitchFamily="18" charset="0"/>
                <a:cs typeface="Times New Roman" panose="02020603050405020304" pitchFamily="18" charset="0"/>
              </a:rPr>
              <a:t>Глюкауф</a:t>
            </a:r>
            <a:r>
              <a:rPr lang="ru-RU" sz="2400" b="1" i="1" dirty="0" smtClean="0">
                <a:solidFill>
                  <a:schemeClr val="bg1"/>
                </a:solidFill>
                <a:latin typeface="Times New Roman" panose="02020603050405020304" pitchFamily="18" charset="0"/>
                <a:cs typeface="Times New Roman" panose="02020603050405020304" pitchFamily="18" charset="0"/>
              </a:rPr>
              <a:t>». </a:t>
            </a:r>
            <a:endParaRPr lang="ru-RU" sz="2400" b="1" i="1" dirty="0" smtClean="0">
              <a:solidFill>
                <a:schemeClr val="bg1"/>
              </a:solidFill>
              <a:effectLst/>
              <a:latin typeface="Times New Roman" panose="02020603050405020304" pitchFamily="18" charset="0"/>
              <a:cs typeface="Times New Roman" panose="02020603050405020304" pitchFamily="18" charset="0"/>
            </a:endParaRPr>
          </a:p>
          <a:p>
            <a:pPr algn="l"/>
            <a:endParaRPr lang="ru-RU" sz="2400" dirty="0">
              <a:solidFill>
                <a:schemeClr val="accent6">
                  <a:lumMod val="75000"/>
                </a:schemeClr>
              </a:solidFill>
              <a:effectLst/>
            </a:endParaRPr>
          </a:p>
        </p:txBody>
      </p:sp>
      <p:sp>
        <p:nvSpPr>
          <p:cNvPr id="2" name="Заголовок 1"/>
          <p:cNvSpPr>
            <a:spLocks noGrp="1"/>
          </p:cNvSpPr>
          <p:nvPr>
            <p:ph type="ctrTitle" idx="4294967295"/>
          </p:nvPr>
        </p:nvSpPr>
        <p:spPr>
          <a:xfrm>
            <a:off x="2236788" y="247650"/>
            <a:ext cx="9955212" cy="506413"/>
          </a:xfrm>
        </p:spPr>
        <p:txBody>
          <a:bodyPr>
            <a:noAutofit/>
          </a:bodyPr>
          <a:lstStyle/>
          <a:p>
            <a:r>
              <a:rPr lang="ru-RU" sz="4000" dirty="0" smtClean="0"/>
              <a:t>Василий </a:t>
            </a:r>
            <a:r>
              <a:rPr lang="ru-RU" sz="4000" dirty="0" err="1" smtClean="0"/>
              <a:t>Гроссман</a:t>
            </a:r>
            <a:r>
              <a:rPr lang="ru-RU" sz="4000" dirty="0" smtClean="0"/>
              <a:t> </a:t>
            </a:r>
            <a:endParaRPr lang="ru-RU" sz="4000" dirty="0">
              <a:solidFill>
                <a:srgbClr val="FF0000"/>
              </a:solidFill>
            </a:endParaRPr>
          </a:p>
        </p:txBody>
      </p:sp>
      <p:pic>
        <p:nvPicPr>
          <p:cNvPr id="8198" name="Picture 6" descr="http://4.bp.blogspot.com/-oti3mvviQ8A/VQ--n0hsaiI/AAAAAAAAt7I/TDDgv5i5Few/s1600/lit-gazeta-640.png"/>
          <p:cNvPicPr>
            <a:picLocks noChangeAspect="1" noChangeArrowheads="1"/>
          </p:cNvPicPr>
          <p:nvPr/>
        </p:nvPicPr>
        <p:blipFill>
          <a:blip r:embed="rId2" cstate="print"/>
          <a:srcRect/>
          <a:stretch>
            <a:fillRect/>
          </a:stretch>
        </p:blipFill>
        <p:spPr bwMode="auto">
          <a:xfrm>
            <a:off x="337800" y="956223"/>
            <a:ext cx="6096000" cy="3886201"/>
          </a:xfrm>
          <a:prstGeom prst="rect">
            <a:avLst/>
          </a:prstGeom>
          <a:noFill/>
        </p:spPr>
      </p:pic>
      <p:pic>
        <p:nvPicPr>
          <p:cNvPr id="8196" name="Picture 4" descr="http://donbass.ua/multimedia/images/content/2013/3_mart/01/gazeta/Gros.jpg"/>
          <p:cNvPicPr>
            <a:picLocks noChangeAspect="1" noChangeArrowheads="1"/>
          </p:cNvPicPr>
          <p:nvPr/>
        </p:nvPicPr>
        <p:blipFill>
          <a:blip r:embed="rId3" cstate="print"/>
          <a:srcRect l="21809" r="6411" b="15282"/>
          <a:stretch>
            <a:fillRect/>
          </a:stretch>
        </p:blipFill>
        <p:spPr bwMode="auto">
          <a:xfrm>
            <a:off x="325884" y="3443499"/>
            <a:ext cx="3735977" cy="3125743"/>
          </a:xfrm>
          <a:prstGeom prst="rect">
            <a:avLst/>
          </a:prstGeom>
          <a:noFill/>
        </p:spPr>
      </p:pic>
    </p:spTree>
  </p:cSld>
  <p:clrMapOvr>
    <a:masterClrMapping/>
  </p:clrMapOvr>
  <p:transition spd="slow" advTm="17828">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lib-dpr.ru/img/news/2017/04/r240417_4.jpeg"/>
          <p:cNvPicPr>
            <a:picLocks noChangeAspect="1" noChangeArrowheads="1"/>
          </p:cNvPicPr>
          <p:nvPr/>
        </p:nvPicPr>
        <p:blipFill>
          <a:blip r:embed="rId2" cstate="print"/>
          <a:srcRect/>
          <a:stretch>
            <a:fillRect/>
          </a:stretch>
        </p:blipFill>
        <p:spPr bwMode="auto">
          <a:xfrm>
            <a:off x="465221" y="706080"/>
            <a:ext cx="3356309" cy="5293863"/>
          </a:xfrm>
          <a:prstGeom prst="rect">
            <a:avLst/>
          </a:prstGeom>
          <a:noFill/>
        </p:spPr>
      </p:pic>
      <p:sp>
        <p:nvSpPr>
          <p:cNvPr id="5" name="Shape 119"/>
          <p:cNvSpPr txBox="1">
            <a:spLocks/>
          </p:cNvSpPr>
          <p:nvPr/>
        </p:nvSpPr>
        <p:spPr>
          <a:xfrm>
            <a:off x="3946357" y="796206"/>
            <a:ext cx="7897300" cy="3078900"/>
          </a:xfrm>
          <a:prstGeom prst="rect">
            <a:avLst/>
          </a:prstGeom>
        </p:spPr>
        <p:txBody>
          <a:bodyPr vert="horz" wrap="square" lIns="91425" tIns="91425" rIns="91425" bIns="91425" anchor="t" anchorCtr="0">
            <a:noAutofit/>
          </a:bodyPr>
          <a:lstStyle/>
          <a:p>
            <a:pPr marL="274320" marR="0" lvl="0" indent="-274320" algn="l" defTabSz="914400" rtl="0" eaLnBrk="1" fontAlgn="auto" latinLnBrk="0" hangingPunct="1">
              <a:lnSpc>
                <a:spcPct val="100000"/>
              </a:lnSpc>
              <a:spcBef>
                <a:spcPts val="0"/>
              </a:spcBef>
              <a:spcAft>
                <a:spcPts val="0"/>
              </a:spcAft>
              <a:buClr>
                <a:schemeClr val="accent2"/>
              </a:buClr>
              <a:buSzPct val="85000"/>
              <a:buFont typeface="Wingdings 2"/>
              <a:buNone/>
              <a:tabLst/>
              <a:defRPr/>
            </a:pPr>
            <a:r>
              <a:rPr kumimoji="0" lang="ru" sz="2600" b="0" i="0" u="none" strike="noStrike" kern="1200" cap="none" spc="0" normalizeH="0" baseline="0" noProof="0" dirty="0" smtClean="0">
                <a:ln>
                  <a:noFill/>
                </a:ln>
                <a:solidFill>
                  <a:schemeClr val="tx1"/>
                </a:solidFill>
                <a:effectLst/>
                <a:uLnTx/>
                <a:uFillTx/>
                <a:latin typeface="Comic Sans MS"/>
                <a:ea typeface="Comic Sans MS"/>
                <a:cs typeface="Comic Sans MS"/>
                <a:sym typeface="Comic Sans MS"/>
              </a:rPr>
              <a:t> </a:t>
            </a:r>
            <a:r>
              <a:rPr kumimoji="0" lang="ru" sz="2600" b="1" i="1" u="none" strike="noStrike" kern="1200" cap="none" spc="0" normalizeH="0" baseline="0" noProof="0" dirty="0" smtClean="0">
                <a:ln>
                  <a:noFill/>
                </a:ln>
                <a:solidFill>
                  <a:schemeClr val="bg1"/>
                </a:solidFill>
                <a:effectLst/>
                <a:uLnTx/>
                <a:uFillTx/>
                <a:latin typeface="Times New Roman" panose="02020603050405020304" pitchFamily="18" charset="0"/>
                <a:ea typeface="Comic Sans MS"/>
                <a:cs typeface="Times New Roman" panose="02020603050405020304" pitchFamily="18" charset="0"/>
                <a:sym typeface="Comic Sans MS"/>
              </a:rPr>
              <a:t>Можно сказать, что с небольшой производственной повести начался </a:t>
            </a:r>
            <a:r>
              <a:rPr lang="ru" sz="2600" b="1" i="1" dirty="0" smtClean="0">
                <a:solidFill>
                  <a:schemeClr val="bg1"/>
                </a:solidFill>
                <a:latin typeface="Times New Roman" panose="02020603050405020304" pitchFamily="18" charset="0"/>
                <a:ea typeface="Comic Sans MS"/>
                <a:cs typeface="Times New Roman" panose="02020603050405020304" pitchFamily="18" charset="0"/>
                <a:sym typeface="Comic Sans MS"/>
              </a:rPr>
              <a:t>«</a:t>
            </a:r>
            <a:r>
              <a:rPr kumimoji="0" lang="ru" sz="2600" b="1" i="1" u="none" strike="noStrike" kern="1200" cap="none" spc="0" normalizeH="0" baseline="0" noProof="0" dirty="0" smtClean="0">
                <a:ln>
                  <a:noFill/>
                </a:ln>
                <a:solidFill>
                  <a:schemeClr val="bg1"/>
                </a:solidFill>
                <a:effectLst/>
                <a:uLnTx/>
                <a:uFillTx/>
                <a:latin typeface="Times New Roman" panose="02020603050405020304" pitchFamily="18" charset="0"/>
                <a:ea typeface="Comic Sans MS"/>
                <a:cs typeface="Times New Roman" panose="02020603050405020304" pitchFamily="18" charset="0"/>
                <a:sym typeface="Comic Sans MS"/>
              </a:rPr>
              <a:t>Глюкауф»</a:t>
            </a:r>
            <a:r>
              <a:rPr kumimoji="0" lang="ru" sz="2600" b="1" i="1" u="none" strike="noStrike" kern="1200" cap="none" spc="0" normalizeH="0" noProof="0" dirty="0" smtClean="0">
                <a:ln>
                  <a:noFill/>
                </a:ln>
                <a:solidFill>
                  <a:schemeClr val="bg1"/>
                </a:solidFill>
                <a:effectLst/>
                <a:uLnTx/>
                <a:uFillTx/>
                <a:latin typeface="Times New Roman" panose="02020603050405020304" pitchFamily="18" charset="0"/>
                <a:ea typeface="Comic Sans MS"/>
                <a:cs typeface="Times New Roman" panose="02020603050405020304" pitchFamily="18" charset="0"/>
                <a:sym typeface="Comic Sans MS"/>
              </a:rPr>
              <a:t> – </a:t>
            </a:r>
            <a:r>
              <a:rPr kumimoji="0" lang="ru" sz="2600" b="1" i="1" u="none" strike="noStrike" kern="1200" cap="none" spc="0" normalizeH="0" baseline="0" noProof="0" dirty="0" smtClean="0">
                <a:ln>
                  <a:noFill/>
                </a:ln>
                <a:solidFill>
                  <a:schemeClr val="bg1"/>
                </a:solidFill>
                <a:effectLst/>
                <a:uLnTx/>
                <a:uFillTx/>
                <a:latin typeface="Times New Roman" panose="02020603050405020304" pitchFamily="18" charset="0"/>
                <a:ea typeface="Comic Sans MS"/>
                <a:cs typeface="Times New Roman" panose="02020603050405020304" pitchFamily="18" charset="0"/>
                <a:sym typeface="Comic Sans MS"/>
              </a:rPr>
              <a:t>прорыв в большую литературу для Василия Гроссмана. На произведение о жизни шахтеров и заводской интеллигенции, опубликованное в 1934 году, обратил внимание Максим Горький. Успех «Глюкауфа</a:t>
            </a:r>
            <a:r>
              <a:rPr lang="ru" sz="2600" b="1" i="1" dirty="0" smtClean="0">
                <a:solidFill>
                  <a:schemeClr val="bg1"/>
                </a:solidFill>
                <a:latin typeface="Times New Roman" panose="02020603050405020304" pitchFamily="18" charset="0"/>
                <a:ea typeface="Comic Sans MS"/>
                <a:cs typeface="Times New Roman" panose="02020603050405020304" pitchFamily="18" charset="0"/>
                <a:sym typeface="Comic Sans MS"/>
              </a:rPr>
              <a:t>»</a:t>
            </a:r>
            <a:r>
              <a:rPr kumimoji="0" lang="ru" sz="2600" b="1" i="1" u="none" strike="noStrike" kern="1200" cap="none" spc="0" normalizeH="0" baseline="0" noProof="0" dirty="0" smtClean="0">
                <a:ln>
                  <a:noFill/>
                </a:ln>
                <a:solidFill>
                  <a:schemeClr val="bg1"/>
                </a:solidFill>
                <a:effectLst/>
                <a:uLnTx/>
                <a:uFillTx/>
                <a:latin typeface="Times New Roman" panose="02020603050405020304" pitchFamily="18" charset="0"/>
                <a:ea typeface="Comic Sans MS"/>
                <a:cs typeface="Times New Roman" panose="02020603050405020304" pitchFamily="18" charset="0"/>
                <a:sym typeface="Comic Sans MS"/>
              </a:rPr>
              <a:t> повлиял на желание Гроссмана стать профессиональным писателем. А позже действие своего романа «Степан Кольчугин» он переносит в Юзовку 1905 года</a:t>
            </a:r>
            <a:r>
              <a:rPr kumimoji="0" lang="ru" sz="2600" b="0" i="1" u="none" strike="noStrike" kern="1200" cap="none" spc="0" normalizeH="0" baseline="0" noProof="0" dirty="0" smtClean="0">
                <a:ln>
                  <a:noFill/>
                </a:ln>
                <a:solidFill>
                  <a:schemeClr val="bg1"/>
                </a:solidFill>
                <a:effectLst/>
                <a:uLnTx/>
                <a:uFillTx/>
                <a:latin typeface="Times New Roman" panose="02020603050405020304" pitchFamily="18" charset="0"/>
                <a:ea typeface="Comic Sans MS"/>
                <a:cs typeface="Times New Roman" panose="02020603050405020304" pitchFamily="18" charset="0"/>
                <a:sym typeface="Comic Sans MS"/>
              </a:rPr>
              <a:t>.</a:t>
            </a:r>
            <a:endParaRPr kumimoji="0" lang="ru" sz="2600" b="0" i="1" u="none" strike="noStrike" kern="1200" cap="none" spc="0" normalizeH="0" baseline="0" noProof="0" dirty="0">
              <a:ln>
                <a:noFill/>
              </a:ln>
              <a:solidFill>
                <a:schemeClr val="bg1"/>
              </a:solidFill>
              <a:effectLst/>
              <a:uLnTx/>
              <a:uFillTx/>
              <a:latin typeface="Times New Roman" panose="02020603050405020304" pitchFamily="18" charset="0"/>
              <a:ea typeface="Comic Sans MS"/>
              <a:cs typeface="Times New Roman" panose="02020603050405020304" pitchFamily="18" charset="0"/>
              <a:sym typeface="Comic Sans MS"/>
            </a:endParaRPr>
          </a:p>
        </p:txBody>
      </p:sp>
    </p:spTree>
  </p:cSld>
  <p:clrMapOvr>
    <a:masterClrMapping/>
  </p:clrMapOvr>
  <p:transition spd="slow" advTm="21172">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Михаил Спартакович </a:t>
            </a:r>
            <a:r>
              <a:rPr lang="ru-RU" dirty="0" err="1" smtClean="0"/>
              <a:t>Пляцковский</a:t>
            </a:r>
            <a:r>
              <a:rPr lang="ru-RU" dirty="0">
                <a:solidFill>
                  <a:srgbClr val="FF0000"/>
                </a:solidFill>
                <a:effectLst/>
              </a:rPr>
              <a:t> </a:t>
            </a:r>
            <a:endParaRPr lang="ru-RU" dirty="0">
              <a:solidFill>
                <a:srgbClr val="FF0000"/>
              </a:solidFill>
            </a:endParaRPr>
          </a:p>
        </p:txBody>
      </p:sp>
      <p:sp>
        <p:nvSpPr>
          <p:cNvPr id="5" name="Объект 4"/>
          <p:cNvSpPr>
            <a:spLocks noGrp="1"/>
          </p:cNvSpPr>
          <p:nvPr>
            <p:ph sz="half" idx="1"/>
          </p:nvPr>
        </p:nvSpPr>
        <p:spPr/>
        <p:txBody>
          <a:bodyPr>
            <a:normAutofit fontScale="92500" lnSpcReduction="20000"/>
          </a:bodyPr>
          <a:lstStyle/>
          <a:p>
            <a:pPr marL="137160" indent="0">
              <a:buNone/>
            </a:pPr>
            <a:r>
              <a:rPr lang="ru-RU" dirty="0" smtClean="0"/>
              <a:t>	</a:t>
            </a:r>
            <a:r>
              <a:rPr lang="ru-RU" b="1" i="1" dirty="0" smtClean="0">
                <a:solidFill>
                  <a:schemeClr val="bg1"/>
                </a:solidFill>
              </a:rPr>
              <a:t>Родился </a:t>
            </a:r>
            <a:r>
              <a:rPr lang="ru-RU" b="1" i="1" dirty="0">
                <a:solidFill>
                  <a:schemeClr val="bg1"/>
                </a:solidFill>
              </a:rPr>
              <a:t>2 ноября 1935 </a:t>
            </a:r>
            <a:r>
              <a:rPr lang="ru-RU" b="1" i="1" dirty="0" smtClean="0">
                <a:solidFill>
                  <a:schemeClr val="bg1"/>
                </a:solidFill>
              </a:rPr>
              <a:t>году </a:t>
            </a:r>
            <a:r>
              <a:rPr lang="ru-RU" b="1" i="1" dirty="0">
                <a:solidFill>
                  <a:schemeClr val="bg1"/>
                </a:solidFill>
              </a:rPr>
              <a:t>в </a:t>
            </a:r>
            <a:r>
              <a:rPr lang="ru-RU" b="1" i="1" dirty="0" smtClean="0">
                <a:solidFill>
                  <a:schemeClr val="bg1"/>
                </a:solidFill>
              </a:rPr>
              <a:t>городе Енакиево </a:t>
            </a:r>
            <a:r>
              <a:rPr lang="ru-RU" b="1" i="1" dirty="0">
                <a:solidFill>
                  <a:schemeClr val="bg1"/>
                </a:solidFill>
              </a:rPr>
              <a:t>(тогда Рыково</a:t>
            </a:r>
            <a:r>
              <a:rPr lang="ru-RU" b="1" i="1" dirty="0" smtClean="0">
                <a:solidFill>
                  <a:schemeClr val="bg1"/>
                </a:solidFill>
              </a:rPr>
              <a:t>). </a:t>
            </a:r>
            <a:r>
              <a:rPr lang="ru-RU" b="1" i="1" dirty="0">
                <a:solidFill>
                  <a:schemeClr val="bg1"/>
                </a:solidFill>
              </a:rPr>
              <a:t>Рано остался без отца; мать работала на </a:t>
            </a:r>
            <a:r>
              <a:rPr lang="ru-RU" b="1" i="1" dirty="0" err="1" smtClean="0">
                <a:solidFill>
                  <a:schemeClr val="bg1"/>
                </a:solidFill>
              </a:rPr>
              <a:t>Енакиевской</a:t>
            </a:r>
            <a:r>
              <a:rPr lang="ru-RU" b="1" i="1" dirty="0" smtClean="0">
                <a:solidFill>
                  <a:schemeClr val="bg1"/>
                </a:solidFill>
              </a:rPr>
              <a:t> </a:t>
            </a:r>
            <a:r>
              <a:rPr lang="ru-RU" b="1" i="1" dirty="0">
                <a:solidFill>
                  <a:schemeClr val="bg1"/>
                </a:solidFill>
              </a:rPr>
              <a:t>конфетной фабрике. После окончания средней школы работал в многотиражке «За металл» </a:t>
            </a:r>
            <a:r>
              <a:rPr lang="ru-RU" b="1" i="1" dirty="0" err="1">
                <a:solidFill>
                  <a:schemeClr val="bg1"/>
                </a:solidFill>
              </a:rPr>
              <a:t>Енакиевского</a:t>
            </a:r>
            <a:r>
              <a:rPr lang="ru-RU" b="1" i="1" dirty="0">
                <a:solidFill>
                  <a:schemeClr val="bg1"/>
                </a:solidFill>
              </a:rPr>
              <a:t> металлургического </a:t>
            </a:r>
            <a:r>
              <a:rPr lang="ru-RU" b="1" i="1" dirty="0" smtClean="0">
                <a:solidFill>
                  <a:schemeClr val="bg1"/>
                </a:solidFill>
              </a:rPr>
              <a:t>завода. </a:t>
            </a:r>
            <a:r>
              <a:rPr lang="ru-RU" b="1" i="1" dirty="0">
                <a:solidFill>
                  <a:schemeClr val="bg1"/>
                </a:solidFill>
              </a:rPr>
              <a:t>В это же время начал публиковать стихи в местной прессе, вёл литературную страничку в газете «</a:t>
            </a:r>
            <a:r>
              <a:rPr lang="ru-RU" b="1" i="1" dirty="0" err="1">
                <a:solidFill>
                  <a:schemeClr val="bg1"/>
                </a:solidFill>
              </a:rPr>
              <a:t>Енакиевский</a:t>
            </a:r>
            <a:r>
              <a:rPr lang="ru-RU" b="1" i="1" dirty="0">
                <a:solidFill>
                  <a:schemeClr val="bg1"/>
                </a:solidFill>
              </a:rPr>
              <a:t> рабочий». Некоторое время учился в Луганском педагогическом </a:t>
            </a:r>
            <a:r>
              <a:rPr lang="ru-RU" b="1" i="1" dirty="0" smtClean="0">
                <a:solidFill>
                  <a:schemeClr val="bg1"/>
                </a:solidFill>
              </a:rPr>
              <a:t>институте</a:t>
            </a:r>
            <a:endParaRPr lang="ru-RU" b="1" i="1" dirty="0">
              <a:solidFill>
                <a:schemeClr val="bg1"/>
              </a:solidFill>
            </a:endParaRPr>
          </a:p>
        </p:txBody>
      </p:sp>
      <p:pic>
        <p:nvPicPr>
          <p:cNvPr id="9" name="Объект 8"/>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197600" y="1853751"/>
            <a:ext cx="5384800" cy="4018860"/>
          </a:xfrm>
        </p:spPr>
      </p:pic>
      <p:pic>
        <p:nvPicPr>
          <p:cNvPr id="2" name="55_KFkIvpmO.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407831" y="629065"/>
            <a:ext cx="406400" cy="406400"/>
          </a:xfrm>
          <a:prstGeom prst="rect">
            <a:avLst/>
          </a:prstGeom>
        </p:spPr>
      </p:pic>
    </p:spTree>
    <p:custDataLst>
      <p:tags r:id="rId1"/>
    </p:custDataLst>
    <p:extLst>
      <p:ext uri="{BB962C8B-B14F-4D97-AF65-F5344CB8AC3E}">
        <p14:creationId xmlns:p14="http://schemas.microsoft.com/office/powerpoint/2010/main" val="915193230"/>
      </p:ext>
    </p:extLst>
  </p:cSld>
  <p:clrMapOvr>
    <a:masterClrMapping/>
  </p:clrMapOvr>
  <p:transition spd="slow" advTm="26109">
    <p:fad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7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Я на облаке летал"/>
          <p:cNvPicPr>
            <a:picLocks noChangeAspect="1" noChangeArrowheads="1"/>
          </p:cNvPicPr>
          <p:nvPr/>
        </p:nvPicPr>
        <p:blipFill>
          <a:blip r:embed="rId2" cstate="print"/>
          <a:srcRect/>
          <a:stretch>
            <a:fillRect/>
          </a:stretch>
        </p:blipFill>
        <p:spPr bwMode="auto">
          <a:xfrm>
            <a:off x="1524000" y="1285861"/>
            <a:ext cx="2857500" cy="3752851"/>
          </a:xfrm>
          <a:prstGeom prst="rect">
            <a:avLst/>
          </a:prstGeom>
          <a:noFill/>
        </p:spPr>
      </p:pic>
      <p:pic>
        <p:nvPicPr>
          <p:cNvPr id="22532" name="Picture 4" descr="От улыбки хмурый день светлей"/>
          <p:cNvPicPr>
            <a:picLocks noChangeAspect="1" noChangeArrowheads="1"/>
          </p:cNvPicPr>
          <p:nvPr/>
        </p:nvPicPr>
        <p:blipFill>
          <a:blip r:embed="rId3" cstate="print"/>
          <a:srcRect/>
          <a:stretch>
            <a:fillRect/>
          </a:stretch>
        </p:blipFill>
        <p:spPr bwMode="auto">
          <a:xfrm>
            <a:off x="7810500" y="142852"/>
            <a:ext cx="2857500" cy="4133850"/>
          </a:xfrm>
          <a:prstGeom prst="rect">
            <a:avLst/>
          </a:prstGeom>
          <a:noFill/>
        </p:spPr>
      </p:pic>
      <p:pic>
        <p:nvPicPr>
          <p:cNvPr id="22534" name="Picture 6" descr="Солнышко на память"/>
          <p:cNvPicPr>
            <a:picLocks noChangeAspect="1" noChangeArrowheads="1"/>
          </p:cNvPicPr>
          <p:nvPr/>
        </p:nvPicPr>
        <p:blipFill>
          <a:blip r:embed="rId4" cstate="print"/>
          <a:srcRect/>
          <a:stretch>
            <a:fillRect/>
          </a:stretch>
        </p:blipFill>
        <p:spPr bwMode="auto">
          <a:xfrm>
            <a:off x="4524364" y="571480"/>
            <a:ext cx="2857500" cy="3800476"/>
          </a:xfrm>
          <a:prstGeom prst="rect">
            <a:avLst/>
          </a:prstGeom>
          <a:noFill/>
        </p:spPr>
      </p:pic>
      <p:pic>
        <p:nvPicPr>
          <p:cNvPr id="22536" name="Picture 8" descr="Дневник кузнечика Кузи"/>
          <p:cNvPicPr>
            <a:picLocks noChangeAspect="1" noChangeArrowheads="1"/>
          </p:cNvPicPr>
          <p:nvPr/>
        </p:nvPicPr>
        <p:blipFill>
          <a:blip r:embed="rId5" cstate="print"/>
          <a:srcRect/>
          <a:stretch>
            <a:fillRect/>
          </a:stretch>
        </p:blipFill>
        <p:spPr bwMode="auto">
          <a:xfrm>
            <a:off x="5738810" y="3086100"/>
            <a:ext cx="2857500" cy="3771901"/>
          </a:xfrm>
          <a:prstGeom prst="rect">
            <a:avLst/>
          </a:prstGeom>
          <a:noFill/>
        </p:spPr>
      </p:pic>
    </p:spTree>
    <p:extLst>
      <p:ext uri="{BB962C8B-B14F-4D97-AF65-F5344CB8AC3E}">
        <p14:creationId xmlns:p14="http://schemas.microsoft.com/office/powerpoint/2010/main" val="3278563831"/>
      </p:ext>
    </p:extLst>
  </p:cSld>
  <p:clrMapOvr>
    <a:masterClrMapping/>
  </p:clrMapOvr>
  <p:transition spd="slow" advTm="19094">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b="26620"/>
          <a:stretch/>
        </p:blipFill>
        <p:spPr>
          <a:xfrm>
            <a:off x="1634955" y="1479645"/>
            <a:ext cx="9068151" cy="4458311"/>
          </a:xfrm>
          <a:prstGeom prst="rect">
            <a:avLst/>
          </a:prstGeom>
        </p:spPr>
      </p:pic>
      <p:sp>
        <p:nvSpPr>
          <p:cNvPr id="3" name="Прямоугольник 2"/>
          <p:cNvSpPr/>
          <p:nvPr/>
        </p:nvSpPr>
        <p:spPr>
          <a:xfrm>
            <a:off x="1256853" y="333709"/>
            <a:ext cx="9824356" cy="723275"/>
          </a:xfrm>
          <a:prstGeom prst="rect">
            <a:avLst/>
          </a:prstGeom>
        </p:spPr>
        <p:txBody>
          <a:bodyPr wrap="none">
            <a:spAutoFit/>
          </a:bodyPr>
          <a:lstStyle/>
          <a:p>
            <a:r>
              <a:rPr lang="ru-RU" sz="4100" b="1" dirty="0" smtClean="0">
                <a:ln w="6350">
                  <a:noFill/>
                </a:ln>
                <a:gradFill>
                  <a:gsLst>
                    <a:gs pos="0">
                      <a:srgbClr val="E48312">
                        <a:tint val="73000"/>
                        <a:satMod val="145000"/>
                      </a:srgbClr>
                    </a:gs>
                    <a:gs pos="73000">
                      <a:srgbClr val="E48312">
                        <a:tint val="73000"/>
                        <a:satMod val="145000"/>
                      </a:srgbClr>
                    </a:gs>
                    <a:gs pos="100000">
                      <a:srgbClr val="E48312">
                        <a:tint val="83000"/>
                        <a:satMod val="143000"/>
                      </a:srgbClr>
                    </a:gs>
                  </a:gsLst>
                  <a:lin ang="4800000" scaled="1"/>
                </a:gradFill>
                <a:effectLst>
                  <a:outerShdw blurRad="114300" dist="101600" dir="2700000" algn="tl" rotWithShape="0">
                    <a:srgbClr val="000000">
                      <a:alpha val="40000"/>
                    </a:srgbClr>
                  </a:outerShdw>
                </a:effectLst>
                <a:latin typeface="Arial"/>
                <a:ea typeface="+mj-ea"/>
                <a:cs typeface="+mj-cs"/>
              </a:rPr>
              <a:t>Литературное объединение «Забой»</a:t>
            </a:r>
            <a:endParaRPr lang="ru-RU" dirty="0"/>
          </a:p>
        </p:txBody>
      </p:sp>
    </p:spTree>
    <p:extLst>
      <p:ext uri="{BB962C8B-B14F-4D97-AF65-F5344CB8AC3E}">
        <p14:creationId xmlns:p14="http://schemas.microsoft.com/office/powerpoint/2010/main" val="1692385663"/>
      </p:ext>
    </p:extLst>
  </p:cSld>
  <p:clrMapOvr>
    <a:masterClrMapping/>
  </p:clrMapOvr>
  <p:transition spd="slow" advTm="13156">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F:\уроки\Уроки гражданственности Донбасса\0 Донбасс\6. карта Донецкой области.jp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Lst>
          </a:blip>
          <a:srcRect/>
          <a:stretch>
            <a:fillRect/>
          </a:stretch>
        </p:blipFill>
        <p:spPr bwMode="auto">
          <a:xfrm>
            <a:off x="4024298" y="0"/>
            <a:ext cx="4745650" cy="6858000"/>
          </a:xfrm>
          <a:prstGeom prst="rect">
            <a:avLst/>
          </a:prstGeom>
          <a:solidFill>
            <a:schemeClr val="accent2"/>
          </a:solidFill>
        </p:spPr>
      </p:pic>
      <p:sp>
        <p:nvSpPr>
          <p:cNvPr id="34" name="Овальная выноска 33"/>
          <p:cNvSpPr/>
          <p:nvPr/>
        </p:nvSpPr>
        <p:spPr>
          <a:xfrm>
            <a:off x="9453586" y="500042"/>
            <a:ext cx="1143008" cy="1000132"/>
          </a:xfrm>
          <a:prstGeom prst="wedgeEllipseCallout">
            <a:avLst>
              <a:gd name="adj1" fmla="val -292831"/>
              <a:gd name="adj2" fmla="val 13869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вальная выноска 2"/>
          <p:cNvSpPr/>
          <p:nvPr/>
        </p:nvSpPr>
        <p:spPr>
          <a:xfrm>
            <a:off x="8810644" y="2643206"/>
            <a:ext cx="1857388" cy="1357298"/>
          </a:xfrm>
          <a:prstGeom prst="wedgeEllipseCallout">
            <a:avLst>
              <a:gd name="adj1" fmla="val -146097"/>
              <a:gd name="adj2" fmla="val -41644"/>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pic>
        <p:nvPicPr>
          <p:cNvPr id="4" name="Рисунок 3" descr="http://enakievets.info/_pu/6/10618399.jpg"/>
          <p:cNvPicPr/>
          <p:nvPr/>
        </p:nvPicPr>
        <p:blipFill>
          <a:blip r:embed="rId4" cstate="print"/>
          <a:srcRect/>
          <a:stretch>
            <a:fillRect/>
          </a:stretch>
        </p:blipFill>
        <p:spPr bwMode="auto">
          <a:xfrm>
            <a:off x="9024959" y="2857496"/>
            <a:ext cx="1357322" cy="928670"/>
          </a:xfrm>
          <a:prstGeom prst="rect">
            <a:avLst/>
          </a:prstGeom>
          <a:ln/>
        </p:spPr>
        <p:style>
          <a:lnRef idx="2">
            <a:schemeClr val="accent3"/>
          </a:lnRef>
          <a:fillRef idx="1">
            <a:schemeClr val="lt1"/>
          </a:fillRef>
          <a:effectRef idx="0">
            <a:schemeClr val="accent3"/>
          </a:effectRef>
          <a:fontRef idx="minor">
            <a:schemeClr val="dk1"/>
          </a:fontRef>
        </p:style>
      </p:pic>
      <p:sp>
        <p:nvSpPr>
          <p:cNvPr id="5" name="TextBox 4"/>
          <p:cNvSpPr txBox="1"/>
          <p:nvPr/>
        </p:nvSpPr>
        <p:spPr>
          <a:xfrm>
            <a:off x="8953520" y="3571876"/>
            <a:ext cx="1500166" cy="52322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ru-RU" sz="1400" b="1" dirty="0" smtClean="0">
                <a:ln>
                  <a:solidFill>
                    <a:srgbClr val="FFFF00"/>
                  </a:solidFill>
                </a:ln>
                <a:solidFill>
                  <a:srgbClr val="FFFF00"/>
                </a:solidFill>
              </a:rPr>
              <a:t>Михаил </a:t>
            </a:r>
            <a:r>
              <a:rPr lang="ru-RU" sz="1400" b="1" dirty="0" err="1">
                <a:ln>
                  <a:solidFill>
                    <a:srgbClr val="FFFF00"/>
                  </a:solidFill>
                </a:ln>
                <a:solidFill>
                  <a:srgbClr val="FFFF00"/>
                </a:solidFill>
              </a:rPr>
              <a:t>Пляцковский</a:t>
            </a:r>
            <a:endParaRPr lang="ru-RU" sz="1400" b="1" dirty="0">
              <a:ln>
                <a:solidFill>
                  <a:srgbClr val="FFFF00"/>
                </a:solidFill>
              </a:ln>
              <a:solidFill>
                <a:srgbClr val="FFFF00"/>
              </a:solidFill>
            </a:endParaRPr>
          </a:p>
        </p:txBody>
      </p:sp>
      <p:sp>
        <p:nvSpPr>
          <p:cNvPr id="7" name="Овальная выноска 6"/>
          <p:cNvSpPr/>
          <p:nvPr/>
        </p:nvSpPr>
        <p:spPr>
          <a:xfrm>
            <a:off x="1524000" y="0"/>
            <a:ext cx="2571736" cy="1285860"/>
          </a:xfrm>
          <a:prstGeom prst="wedgeEllipseCallout">
            <a:avLst>
              <a:gd name="adj1" fmla="val 140168"/>
              <a:gd name="adj2" fmla="val -21136"/>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pic>
        <p:nvPicPr>
          <p:cNvPr id="8" name="Рисунок 7" descr="https://upload.wikimedia.org/wikipedia/ru/8/85/%D0%A5%D0%B0%D1%82%D0%BA%D0%B8%D0%BD%D0%B0_%D0%9D%D0%B0%D1%82%D0%B0%D0%BB%D1%8C%D1%8F_%D0%92%D0%B8%D0%BA%D1%82%D0%BE%D1%80%D0%BE%D0%B2%D0%BD%D0%B0.jpg"/>
          <p:cNvPicPr/>
          <p:nvPr/>
        </p:nvPicPr>
        <p:blipFill>
          <a:blip r:embed="rId5" cstate="print">
            <a:lum bright="10000" contrast="10000"/>
          </a:blip>
          <a:srcRect l="19672" r="27868" b="57778"/>
          <a:stretch>
            <a:fillRect/>
          </a:stretch>
        </p:blipFill>
        <p:spPr bwMode="auto">
          <a:xfrm>
            <a:off x="2128273" y="0"/>
            <a:ext cx="1285884" cy="1071570"/>
          </a:xfrm>
          <a:prstGeom prst="rect">
            <a:avLst/>
          </a:prstGeom>
          <a:noFill/>
          <a:ln w="9525">
            <a:noFill/>
            <a:miter lim="800000"/>
            <a:headEnd/>
            <a:tailEnd/>
          </a:ln>
        </p:spPr>
      </p:pic>
      <p:sp>
        <p:nvSpPr>
          <p:cNvPr id="9" name="TextBox 8"/>
          <p:cNvSpPr txBox="1"/>
          <p:nvPr/>
        </p:nvSpPr>
        <p:spPr>
          <a:xfrm>
            <a:off x="2166910" y="928671"/>
            <a:ext cx="1500198" cy="523220"/>
          </a:xfrm>
          <a:prstGeom prst="rect">
            <a:avLst/>
          </a:prstGeom>
          <a:noFill/>
        </p:spPr>
        <p:txBody>
          <a:bodyPr wrap="square" rtlCol="0">
            <a:spAutoFit/>
          </a:bodyPr>
          <a:lstStyle/>
          <a:p>
            <a:r>
              <a:rPr lang="ru-RU" sz="1400" b="1" dirty="0" smtClean="0">
                <a:solidFill>
                  <a:srgbClr val="FFFF00"/>
                </a:solidFill>
              </a:rPr>
              <a:t>Наталья </a:t>
            </a:r>
            <a:r>
              <a:rPr lang="ru-RU" sz="1400" b="1" dirty="0" err="1" smtClean="0">
                <a:solidFill>
                  <a:srgbClr val="FFFF00"/>
                </a:solidFill>
              </a:rPr>
              <a:t>Хаткина</a:t>
            </a:r>
            <a:endParaRPr lang="ru-RU" sz="1400" b="1" dirty="0">
              <a:solidFill>
                <a:srgbClr val="FFFF00"/>
              </a:solidFill>
            </a:endParaRPr>
          </a:p>
        </p:txBody>
      </p:sp>
      <p:sp>
        <p:nvSpPr>
          <p:cNvPr id="10" name="Овальная выноска 9"/>
          <p:cNvSpPr/>
          <p:nvPr/>
        </p:nvSpPr>
        <p:spPr>
          <a:xfrm>
            <a:off x="1952596" y="2714620"/>
            <a:ext cx="1643074" cy="1571636"/>
          </a:xfrm>
          <a:prstGeom prst="wedgeEllipseCallout">
            <a:avLst>
              <a:gd name="adj1" fmla="val 199919"/>
              <a:gd name="adj2" fmla="val 819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Рисунок 10" descr="https://upload.wikimedia.org/wikipedia/commons/2/2f/Portrait_of_Deputy_Commander_of_the_militia_Fedor_Berezin_with_the_Donetsk_Regional_State_Administration_on_background_on_june_21%2C_2014_in_Donetsk._002.jpg"/>
          <p:cNvPicPr/>
          <p:nvPr/>
        </p:nvPicPr>
        <p:blipFill>
          <a:blip r:embed="rId6" cstate="print"/>
          <a:srcRect/>
          <a:stretch>
            <a:fillRect/>
          </a:stretch>
        </p:blipFill>
        <p:spPr bwMode="auto">
          <a:xfrm>
            <a:off x="2238348" y="2857496"/>
            <a:ext cx="1142976" cy="1285860"/>
          </a:xfrm>
          <a:prstGeom prst="rect">
            <a:avLst/>
          </a:prstGeom>
          <a:noFill/>
          <a:ln w="9525">
            <a:noFill/>
            <a:miter lim="800000"/>
            <a:headEnd/>
            <a:tailEnd/>
          </a:ln>
        </p:spPr>
      </p:pic>
      <p:sp>
        <p:nvSpPr>
          <p:cNvPr id="12" name="TextBox 11"/>
          <p:cNvSpPr txBox="1"/>
          <p:nvPr/>
        </p:nvSpPr>
        <p:spPr>
          <a:xfrm>
            <a:off x="2166910" y="3857629"/>
            <a:ext cx="1143008" cy="523220"/>
          </a:xfrm>
          <a:prstGeom prst="rect">
            <a:avLst/>
          </a:prstGeom>
          <a:noFill/>
        </p:spPr>
        <p:txBody>
          <a:bodyPr wrap="square" rtlCol="0">
            <a:spAutoFit/>
          </a:bodyPr>
          <a:lstStyle/>
          <a:p>
            <a:r>
              <a:rPr lang="ru-RU" sz="1400" b="1" dirty="0" smtClean="0">
                <a:solidFill>
                  <a:srgbClr val="FFFF00"/>
                </a:solidFill>
              </a:rPr>
              <a:t>Федор </a:t>
            </a:r>
            <a:r>
              <a:rPr lang="ru-RU" sz="1400" b="1" dirty="0">
                <a:solidFill>
                  <a:srgbClr val="FFFF00"/>
                </a:solidFill>
              </a:rPr>
              <a:t>Березин</a:t>
            </a:r>
          </a:p>
        </p:txBody>
      </p:sp>
      <p:sp>
        <p:nvSpPr>
          <p:cNvPr id="14" name="Овальная выноска 13"/>
          <p:cNvSpPr/>
          <p:nvPr/>
        </p:nvSpPr>
        <p:spPr>
          <a:xfrm>
            <a:off x="9310710" y="5000636"/>
            <a:ext cx="1357290" cy="1285884"/>
          </a:xfrm>
          <a:prstGeom prst="wedgeEllipseCallout">
            <a:avLst>
              <a:gd name="adj1" fmla="val -267801"/>
              <a:gd name="adj2" fmla="val -14411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descr="https://upload.wikimedia.org/wikipedia/ru/1/1d/%D0%92%D0%9F_%D0%98%D1%80%D0%B5%D0%BD_%D0%A0%D0%BE%D0%B7%D0%B4%D0%BE%D0%B1%D1%83%D0%B4%D1%8C%D0%BA%D0%BE.jpg"/>
          <p:cNvPicPr/>
          <p:nvPr/>
        </p:nvPicPr>
        <p:blipFill>
          <a:blip r:embed="rId7" cstate="print"/>
          <a:srcRect/>
          <a:stretch>
            <a:fillRect/>
          </a:stretch>
        </p:blipFill>
        <p:spPr bwMode="auto">
          <a:xfrm>
            <a:off x="9525024" y="5214950"/>
            <a:ext cx="928694" cy="857256"/>
          </a:xfrm>
          <a:prstGeom prst="rect">
            <a:avLst/>
          </a:prstGeom>
          <a:noFill/>
          <a:ln w="9525">
            <a:noFill/>
            <a:miter lim="800000"/>
            <a:headEnd/>
            <a:tailEnd/>
          </a:ln>
        </p:spPr>
      </p:pic>
      <p:sp>
        <p:nvSpPr>
          <p:cNvPr id="15" name="TextBox 14"/>
          <p:cNvSpPr txBox="1"/>
          <p:nvPr/>
        </p:nvSpPr>
        <p:spPr>
          <a:xfrm>
            <a:off x="9239240" y="5857893"/>
            <a:ext cx="1428760" cy="523220"/>
          </a:xfrm>
          <a:prstGeom prst="rect">
            <a:avLst/>
          </a:prstGeom>
          <a:noFill/>
        </p:spPr>
        <p:txBody>
          <a:bodyPr wrap="square" rtlCol="0">
            <a:spAutoFit/>
          </a:bodyPr>
          <a:lstStyle/>
          <a:p>
            <a:r>
              <a:rPr lang="ru-RU" sz="1400" b="1" dirty="0" err="1" smtClean="0">
                <a:solidFill>
                  <a:srgbClr val="FFFF00"/>
                </a:solidFill>
              </a:rPr>
              <a:t>Ирэн</a:t>
            </a:r>
            <a:r>
              <a:rPr lang="ru-RU" sz="1400" b="1" dirty="0" smtClean="0">
                <a:solidFill>
                  <a:srgbClr val="FFFF00"/>
                </a:solidFill>
              </a:rPr>
              <a:t> </a:t>
            </a:r>
            <a:r>
              <a:rPr lang="ru-RU" sz="1400" b="1" dirty="0" err="1">
                <a:solidFill>
                  <a:srgbClr val="FFFF00"/>
                </a:solidFill>
              </a:rPr>
              <a:t>Роздобудько</a:t>
            </a:r>
            <a:endParaRPr lang="ru-RU" sz="1400" b="1" dirty="0">
              <a:solidFill>
                <a:srgbClr val="FFFF00"/>
              </a:solidFill>
            </a:endParaRPr>
          </a:p>
        </p:txBody>
      </p:sp>
      <p:sp>
        <p:nvSpPr>
          <p:cNvPr id="16" name="Овальная выноска 15"/>
          <p:cNvSpPr/>
          <p:nvPr/>
        </p:nvSpPr>
        <p:spPr>
          <a:xfrm>
            <a:off x="7239008" y="0"/>
            <a:ext cx="1285884" cy="1285860"/>
          </a:xfrm>
          <a:prstGeom prst="wedgeEllipseCallout">
            <a:avLst>
              <a:gd name="adj1" fmla="val -103109"/>
              <a:gd name="adj2" fmla="val 8134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descr="Boris Gorbatov"/>
          <p:cNvPicPr/>
          <p:nvPr/>
        </p:nvPicPr>
        <p:blipFill>
          <a:blip r:embed="rId8" cstate="print"/>
          <a:srcRect/>
          <a:stretch>
            <a:fillRect/>
          </a:stretch>
        </p:blipFill>
        <p:spPr bwMode="auto">
          <a:xfrm>
            <a:off x="7453322" y="142852"/>
            <a:ext cx="928694" cy="1000132"/>
          </a:xfrm>
          <a:prstGeom prst="rect">
            <a:avLst/>
          </a:prstGeom>
          <a:noFill/>
          <a:ln w="9525">
            <a:noFill/>
            <a:miter lim="800000"/>
            <a:headEnd/>
            <a:tailEnd/>
          </a:ln>
        </p:spPr>
      </p:pic>
      <p:sp>
        <p:nvSpPr>
          <p:cNvPr id="18" name="TextBox 17"/>
          <p:cNvSpPr txBox="1"/>
          <p:nvPr/>
        </p:nvSpPr>
        <p:spPr>
          <a:xfrm>
            <a:off x="7433399" y="586775"/>
            <a:ext cx="1071570" cy="523220"/>
          </a:xfrm>
          <a:prstGeom prst="rect">
            <a:avLst/>
          </a:prstGeom>
          <a:noFill/>
        </p:spPr>
        <p:txBody>
          <a:bodyPr wrap="square" rtlCol="0">
            <a:spAutoFit/>
          </a:bodyPr>
          <a:lstStyle/>
          <a:p>
            <a:r>
              <a:rPr lang="ru-RU" sz="1400" b="1" dirty="0" smtClean="0">
                <a:solidFill>
                  <a:srgbClr val="FFFF00"/>
                </a:solidFill>
              </a:rPr>
              <a:t>Борис </a:t>
            </a:r>
            <a:r>
              <a:rPr lang="ru-RU" sz="1400" b="1" dirty="0">
                <a:solidFill>
                  <a:srgbClr val="FFFF00"/>
                </a:solidFill>
              </a:rPr>
              <a:t>Горбатов</a:t>
            </a:r>
          </a:p>
        </p:txBody>
      </p:sp>
      <p:sp>
        <p:nvSpPr>
          <p:cNvPr id="19" name="Овальная выноска 18"/>
          <p:cNvSpPr/>
          <p:nvPr/>
        </p:nvSpPr>
        <p:spPr>
          <a:xfrm>
            <a:off x="2095472" y="1214422"/>
            <a:ext cx="1143008" cy="1428760"/>
          </a:xfrm>
          <a:prstGeom prst="wedgeEllipseCallout">
            <a:avLst>
              <a:gd name="adj1" fmla="val 268746"/>
              <a:gd name="adj2" fmla="val -3113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 name="Рисунок 4" descr="Рыбалко Николай Александрович.jpg"/>
          <p:cNvPicPr>
            <a:picLocks noChangeAspect="1" noChangeArrowheads="1"/>
          </p:cNvPicPr>
          <p:nvPr/>
        </p:nvPicPr>
        <p:blipFill>
          <a:blip r:embed="rId9" cstate="print"/>
          <a:srcRect/>
          <a:stretch>
            <a:fillRect/>
          </a:stretch>
        </p:blipFill>
        <p:spPr bwMode="auto">
          <a:xfrm>
            <a:off x="2345521" y="1425277"/>
            <a:ext cx="714348" cy="1149926"/>
          </a:xfrm>
          <a:prstGeom prst="rect">
            <a:avLst/>
          </a:prstGeom>
          <a:noFill/>
        </p:spPr>
      </p:pic>
      <p:sp>
        <p:nvSpPr>
          <p:cNvPr id="21" name="TextBox 20"/>
          <p:cNvSpPr txBox="1"/>
          <p:nvPr/>
        </p:nvSpPr>
        <p:spPr>
          <a:xfrm>
            <a:off x="1783533" y="2214555"/>
            <a:ext cx="1597823" cy="523220"/>
          </a:xfrm>
          <a:prstGeom prst="rect">
            <a:avLst/>
          </a:prstGeom>
          <a:noFill/>
        </p:spPr>
        <p:txBody>
          <a:bodyPr wrap="square" rtlCol="0">
            <a:spAutoFit/>
          </a:bodyPr>
          <a:lstStyle/>
          <a:p>
            <a:r>
              <a:rPr lang="ru-RU" sz="1400" b="1" dirty="0" smtClean="0">
                <a:solidFill>
                  <a:srgbClr val="FFFF00"/>
                </a:solidFill>
              </a:rPr>
              <a:t>Николай </a:t>
            </a:r>
            <a:r>
              <a:rPr lang="ru-RU" sz="1400" b="1" dirty="0">
                <a:solidFill>
                  <a:srgbClr val="FFFF00"/>
                </a:solidFill>
              </a:rPr>
              <a:t>Рыбалко</a:t>
            </a:r>
          </a:p>
        </p:txBody>
      </p:sp>
      <p:sp>
        <p:nvSpPr>
          <p:cNvPr id="22" name="Овальная выноска 21"/>
          <p:cNvSpPr/>
          <p:nvPr/>
        </p:nvSpPr>
        <p:spPr>
          <a:xfrm>
            <a:off x="2095472" y="4500570"/>
            <a:ext cx="1571636" cy="1143008"/>
          </a:xfrm>
          <a:prstGeom prst="wedgeEllipseCallout">
            <a:avLst>
              <a:gd name="adj1" fmla="val 201549"/>
              <a:gd name="adj2" fmla="val -1126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3" name="Рисунок 22" descr="http://www.rulit.me/data/developer/images/zharikov-leonid-mihajlovich.jpg"/>
          <p:cNvPicPr/>
          <p:nvPr/>
        </p:nvPicPr>
        <p:blipFill>
          <a:blip r:embed="rId10" cstate="print">
            <a:lum bright="-10000" contrast="20000"/>
          </a:blip>
          <a:srcRect b="6000"/>
          <a:stretch>
            <a:fillRect/>
          </a:stretch>
        </p:blipFill>
        <p:spPr bwMode="auto">
          <a:xfrm>
            <a:off x="2524101" y="4643446"/>
            <a:ext cx="785787" cy="857232"/>
          </a:xfrm>
          <a:prstGeom prst="rect">
            <a:avLst/>
          </a:prstGeom>
          <a:noFill/>
          <a:ln w="9525">
            <a:noFill/>
            <a:miter lim="800000"/>
            <a:headEnd/>
            <a:tailEnd/>
          </a:ln>
        </p:spPr>
      </p:pic>
      <p:sp>
        <p:nvSpPr>
          <p:cNvPr id="24" name="TextBox 23"/>
          <p:cNvSpPr txBox="1"/>
          <p:nvPr/>
        </p:nvSpPr>
        <p:spPr>
          <a:xfrm>
            <a:off x="2238348" y="5214950"/>
            <a:ext cx="1143008" cy="523220"/>
          </a:xfrm>
          <a:prstGeom prst="rect">
            <a:avLst/>
          </a:prstGeom>
          <a:noFill/>
        </p:spPr>
        <p:txBody>
          <a:bodyPr wrap="square" rtlCol="0">
            <a:spAutoFit/>
          </a:bodyPr>
          <a:lstStyle/>
          <a:p>
            <a:r>
              <a:rPr lang="ru-RU" sz="1400" b="1" dirty="0" smtClean="0">
                <a:solidFill>
                  <a:srgbClr val="FFFF00"/>
                </a:solidFill>
              </a:rPr>
              <a:t>Леонид </a:t>
            </a:r>
            <a:r>
              <a:rPr lang="ru-RU" sz="1400" b="1" dirty="0" err="1" smtClean="0">
                <a:solidFill>
                  <a:srgbClr val="FFFF00"/>
                </a:solidFill>
              </a:rPr>
              <a:t>Жариков</a:t>
            </a:r>
            <a:endParaRPr lang="ru-RU" sz="1400" b="1" dirty="0">
              <a:solidFill>
                <a:srgbClr val="FFFF00"/>
              </a:solidFill>
            </a:endParaRPr>
          </a:p>
        </p:txBody>
      </p:sp>
      <p:sp>
        <p:nvSpPr>
          <p:cNvPr id="25" name="Овальная выноска 24"/>
          <p:cNvSpPr/>
          <p:nvPr/>
        </p:nvSpPr>
        <p:spPr>
          <a:xfrm>
            <a:off x="7239008" y="1214422"/>
            <a:ext cx="1071570" cy="785818"/>
          </a:xfrm>
          <a:prstGeom prst="wedgeEllipseCallout">
            <a:avLst>
              <a:gd name="adj1" fmla="val -110906"/>
              <a:gd name="adj2" fmla="val 1724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6" name="Рисунок 25" descr="https://upload.wikimedia.org/wikipedia/commons/thumb/1/17/Ivan_le.jpg/250px-Ivan_le.jpg"/>
          <p:cNvPicPr/>
          <p:nvPr/>
        </p:nvPicPr>
        <p:blipFill>
          <a:blip r:embed="rId11" cstate="print"/>
          <a:srcRect/>
          <a:stretch>
            <a:fillRect/>
          </a:stretch>
        </p:blipFill>
        <p:spPr bwMode="auto">
          <a:xfrm>
            <a:off x="7453322" y="1285860"/>
            <a:ext cx="642910" cy="714356"/>
          </a:xfrm>
          <a:prstGeom prst="rect">
            <a:avLst/>
          </a:prstGeom>
          <a:noFill/>
          <a:ln w="9525">
            <a:noFill/>
            <a:miter lim="800000"/>
            <a:headEnd/>
            <a:tailEnd/>
          </a:ln>
        </p:spPr>
      </p:pic>
      <p:sp>
        <p:nvSpPr>
          <p:cNvPr id="27" name="TextBox 26"/>
          <p:cNvSpPr txBox="1"/>
          <p:nvPr/>
        </p:nvSpPr>
        <p:spPr>
          <a:xfrm>
            <a:off x="7453322" y="1598579"/>
            <a:ext cx="642942" cy="523220"/>
          </a:xfrm>
          <a:prstGeom prst="rect">
            <a:avLst/>
          </a:prstGeom>
          <a:noFill/>
        </p:spPr>
        <p:txBody>
          <a:bodyPr wrap="square" rtlCol="0">
            <a:spAutoFit/>
          </a:bodyPr>
          <a:lstStyle/>
          <a:p>
            <a:r>
              <a:rPr lang="ru-RU" sz="1400" b="1" dirty="0" smtClean="0">
                <a:solidFill>
                  <a:srgbClr val="FFFF00"/>
                </a:solidFill>
              </a:rPr>
              <a:t>Иван </a:t>
            </a:r>
            <a:r>
              <a:rPr lang="ru-RU" sz="1400" b="1" dirty="0" err="1">
                <a:solidFill>
                  <a:srgbClr val="FFFF00"/>
                </a:solidFill>
              </a:rPr>
              <a:t>Ле</a:t>
            </a:r>
            <a:endParaRPr lang="ru-RU" sz="1400" b="1" dirty="0">
              <a:solidFill>
                <a:srgbClr val="FFFF00"/>
              </a:solidFill>
            </a:endParaRPr>
          </a:p>
        </p:txBody>
      </p:sp>
      <p:sp>
        <p:nvSpPr>
          <p:cNvPr id="28" name="Овальная выноска 27"/>
          <p:cNvSpPr/>
          <p:nvPr/>
        </p:nvSpPr>
        <p:spPr>
          <a:xfrm>
            <a:off x="2452662" y="5786454"/>
            <a:ext cx="1571636" cy="785818"/>
          </a:xfrm>
          <a:prstGeom prst="wedgeEllipseCallout">
            <a:avLst>
              <a:gd name="adj1" fmla="val 178277"/>
              <a:gd name="adj2" fmla="val -30598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Рисунок 28" descr="http://donbass.ua/multimedia/images/news/original/2011/07/25/shytov.jpg"/>
          <p:cNvPicPr/>
          <p:nvPr/>
        </p:nvPicPr>
        <p:blipFill>
          <a:blip r:embed="rId12" cstate="print"/>
          <a:srcRect/>
          <a:stretch>
            <a:fillRect/>
          </a:stretch>
        </p:blipFill>
        <p:spPr bwMode="auto">
          <a:xfrm>
            <a:off x="2881290" y="5786454"/>
            <a:ext cx="714348" cy="785794"/>
          </a:xfrm>
          <a:prstGeom prst="rect">
            <a:avLst/>
          </a:prstGeom>
          <a:noFill/>
          <a:ln w="9525">
            <a:noFill/>
            <a:miter lim="800000"/>
            <a:headEnd/>
            <a:tailEnd/>
          </a:ln>
        </p:spPr>
      </p:pic>
      <p:sp>
        <p:nvSpPr>
          <p:cNvPr id="30" name="TextBox 29"/>
          <p:cNvSpPr txBox="1"/>
          <p:nvPr/>
        </p:nvSpPr>
        <p:spPr>
          <a:xfrm>
            <a:off x="2809852" y="6357958"/>
            <a:ext cx="928694" cy="523220"/>
          </a:xfrm>
          <a:prstGeom prst="rect">
            <a:avLst/>
          </a:prstGeom>
          <a:noFill/>
        </p:spPr>
        <p:txBody>
          <a:bodyPr wrap="square" rtlCol="0">
            <a:spAutoFit/>
          </a:bodyPr>
          <a:lstStyle/>
          <a:p>
            <a:r>
              <a:rPr lang="ru-RU" sz="1400" b="1" dirty="0" smtClean="0">
                <a:solidFill>
                  <a:srgbClr val="FFFF00"/>
                </a:solidFill>
              </a:rPr>
              <a:t>Виктор Шутов</a:t>
            </a:r>
            <a:endParaRPr lang="ru-RU" sz="1400" b="1" dirty="0">
              <a:solidFill>
                <a:srgbClr val="FFFF00"/>
              </a:solidFill>
            </a:endParaRPr>
          </a:p>
        </p:txBody>
      </p:sp>
      <p:sp>
        <p:nvSpPr>
          <p:cNvPr id="31" name="Овальная выноска 30"/>
          <p:cNvSpPr/>
          <p:nvPr/>
        </p:nvSpPr>
        <p:spPr>
          <a:xfrm>
            <a:off x="9096396" y="4000504"/>
            <a:ext cx="1357322" cy="857256"/>
          </a:xfrm>
          <a:prstGeom prst="wedgeEllipseCallout">
            <a:avLst>
              <a:gd name="adj1" fmla="val -244644"/>
              <a:gd name="adj2" fmla="val -8801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Рисунок 31" descr="Гроссман, Василий Семёнович.jpg"/>
          <p:cNvPicPr/>
          <p:nvPr/>
        </p:nvPicPr>
        <p:blipFill>
          <a:blip r:embed="rId13" cstate="print"/>
          <a:srcRect/>
          <a:stretch>
            <a:fillRect/>
          </a:stretch>
        </p:blipFill>
        <p:spPr bwMode="auto">
          <a:xfrm>
            <a:off x="9525025" y="4071942"/>
            <a:ext cx="571473" cy="642918"/>
          </a:xfrm>
          <a:prstGeom prst="rect">
            <a:avLst/>
          </a:prstGeom>
          <a:noFill/>
          <a:ln w="9525">
            <a:noFill/>
            <a:miter lim="800000"/>
            <a:headEnd/>
            <a:tailEnd/>
          </a:ln>
        </p:spPr>
      </p:pic>
      <p:sp>
        <p:nvSpPr>
          <p:cNvPr id="33" name="TextBox 32"/>
          <p:cNvSpPr txBox="1"/>
          <p:nvPr/>
        </p:nvSpPr>
        <p:spPr>
          <a:xfrm>
            <a:off x="9310678" y="4429133"/>
            <a:ext cx="1357322" cy="523220"/>
          </a:xfrm>
          <a:prstGeom prst="rect">
            <a:avLst/>
          </a:prstGeom>
          <a:noFill/>
        </p:spPr>
        <p:txBody>
          <a:bodyPr wrap="square" rtlCol="0">
            <a:spAutoFit/>
          </a:bodyPr>
          <a:lstStyle/>
          <a:p>
            <a:r>
              <a:rPr lang="ru-RU" sz="1400" b="1" dirty="0" smtClean="0">
                <a:solidFill>
                  <a:srgbClr val="FFFF00"/>
                </a:solidFill>
              </a:rPr>
              <a:t>Василий </a:t>
            </a:r>
            <a:r>
              <a:rPr lang="ru-RU" sz="1400" b="1" dirty="0" err="1">
                <a:solidFill>
                  <a:srgbClr val="FFFF00"/>
                </a:solidFill>
              </a:rPr>
              <a:t>Гроссман</a:t>
            </a:r>
            <a:endParaRPr lang="ru-RU" sz="1400" b="1" dirty="0">
              <a:solidFill>
                <a:srgbClr val="FFFF00"/>
              </a:solidFill>
            </a:endParaRPr>
          </a:p>
        </p:txBody>
      </p:sp>
      <p:pic>
        <p:nvPicPr>
          <p:cNvPr id="36" name="Рисунок 35" descr="Иван Сергеевич Костыря"/>
          <p:cNvPicPr/>
          <p:nvPr/>
        </p:nvPicPr>
        <p:blipFill>
          <a:blip r:embed="rId14" cstate="print"/>
          <a:srcRect/>
          <a:stretch>
            <a:fillRect/>
          </a:stretch>
        </p:blipFill>
        <p:spPr bwMode="auto">
          <a:xfrm>
            <a:off x="9596462" y="500042"/>
            <a:ext cx="928662" cy="857256"/>
          </a:xfrm>
          <a:prstGeom prst="rect">
            <a:avLst/>
          </a:prstGeom>
          <a:noFill/>
          <a:ln w="9525">
            <a:noFill/>
            <a:miter lim="800000"/>
            <a:headEnd/>
            <a:tailEnd/>
          </a:ln>
        </p:spPr>
      </p:pic>
      <p:sp>
        <p:nvSpPr>
          <p:cNvPr id="37" name="TextBox 36"/>
          <p:cNvSpPr txBox="1"/>
          <p:nvPr/>
        </p:nvSpPr>
        <p:spPr>
          <a:xfrm>
            <a:off x="9525024" y="1120960"/>
            <a:ext cx="1143008" cy="523220"/>
          </a:xfrm>
          <a:prstGeom prst="rect">
            <a:avLst/>
          </a:prstGeom>
          <a:noFill/>
        </p:spPr>
        <p:txBody>
          <a:bodyPr wrap="square" rtlCol="0">
            <a:spAutoFit/>
          </a:bodyPr>
          <a:lstStyle/>
          <a:p>
            <a:r>
              <a:rPr lang="ru-RU" sz="1400" b="1" dirty="0" smtClean="0">
                <a:solidFill>
                  <a:srgbClr val="FFFF00"/>
                </a:solidFill>
              </a:rPr>
              <a:t>Иван </a:t>
            </a:r>
            <a:r>
              <a:rPr lang="ru-RU" sz="1400" b="1" dirty="0" err="1" smtClean="0">
                <a:solidFill>
                  <a:srgbClr val="FFFF00"/>
                </a:solidFill>
              </a:rPr>
              <a:t>Костыря</a:t>
            </a:r>
            <a:endParaRPr lang="ru-RU" sz="1400" b="1" dirty="0">
              <a:solidFill>
                <a:srgbClr val="FFFF00"/>
              </a:solidFill>
            </a:endParaRPr>
          </a:p>
        </p:txBody>
      </p:sp>
      <p:sp>
        <p:nvSpPr>
          <p:cNvPr id="38" name="Овальная выноска 37"/>
          <p:cNvSpPr/>
          <p:nvPr/>
        </p:nvSpPr>
        <p:spPr>
          <a:xfrm>
            <a:off x="9382148" y="1571612"/>
            <a:ext cx="1285852" cy="857256"/>
          </a:xfrm>
          <a:prstGeom prst="wedgeEllipseCallout">
            <a:avLst>
              <a:gd name="adj1" fmla="val -259455"/>
              <a:gd name="adj2" fmla="val 518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9" name="Рисунок 10" descr="http://cs409827.vk.me/v409827658/f74/QL3-30N7nPg.jpg"/>
          <p:cNvPicPr>
            <a:picLocks noChangeAspect="1" noChangeArrowheads="1"/>
          </p:cNvPicPr>
          <p:nvPr/>
        </p:nvPicPr>
        <p:blipFill>
          <a:blip r:embed="rId15" cstate="print"/>
          <a:srcRect/>
          <a:stretch>
            <a:fillRect/>
          </a:stretch>
        </p:blipFill>
        <p:spPr bwMode="auto">
          <a:xfrm>
            <a:off x="9739338" y="1571612"/>
            <a:ext cx="571472" cy="802758"/>
          </a:xfrm>
          <a:prstGeom prst="rect">
            <a:avLst/>
          </a:prstGeom>
          <a:noFill/>
        </p:spPr>
      </p:pic>
      <p:sp>
        <p:nvSpPr>
          <p:cNvPr id="40" name="TextBox 39"/>
          <p:cNvSpPr txBox="1"/>
          <p:nvPr/>
        </p:nvSpPr>
        <p:spPr>
          <a:xfrm>
            <a:off x="9096396" y="2143117"/>
            <a:ext cx="1571604" cy="523220"/>
          </a:xfrm>
          <a:prstGeom prst="rect">
            <a:avLst/>
          </a:prstGeom>
          <a:noFill/>
        </p:spPr>
        <p:txBody>
          <a:bodyPr wrap="square" rtlCol="0">
            <a:spAutoFit/>
          </a:bodyPr>
          <a:lstStyle/>
          <a:p>
            <a:r>
              <a:rPr lang="ru-RU" sz="1400" b="1" dirty="0" smtClean="0">
                <a:solidFill>
                  <a:srgbClr val="FFFF00"/>
                </a:solidFill>
              </a:rPr>
              <a:t>Павел </a:t>
            </a:r>
            <a:r>
              <a:rPr lang="ru-RU" sz="1400" b="1" dirty="0">
                <a:solidFill>
                  <a:srgbClr val="FFFF00"/>
                </a:solidFill>
              </a:rPr>
              <a:t>Беспощадный</a:t>
            </a:r>
          </a:p>
        </p:txBody>
      </p:sp>
      <p:sp>
        <p:nvSpPr>
          <p:cNvPr id="41" name="Rectangle 3"/>
          <p:cNvSpPr>
            <a:spLocks noChangeArrowheads="1"/>
          </p:cNvSpPr>
          <p:nvPr/>
        </p:nvSpPr>
        <p:spPr bwMode="auto">
          <a:xfrm>
            <a:off x="3524232" y="6211670"/>
            <a:ext cx="5868978"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indent="449263" algn="ctr" fontAlgn="base">
              <a:spcBef>
                <a:spcPct val="0"/>
              </a:spcBef>
              <a:spcAft>
                <a:spcPct val="0"/>
              </a:spcAft>
            </a:pPr>
            <a:r>
              <a:rPr lang="ru-RU"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Cambria" pitchFamily="18" charset="0"/>
                <a:ea typeface="Calibri" pitchFamily="34" charset="0"/>
                <a:cs typeface="Times New Roman" pitchFamily="18" charset="0"/>
              </a:rPr>
              <a:t>Литературный Донбасс</a:t>
            </a:r>
            <a:endParaRPr lang="ru-RU"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rial" pitchFamily="34" charset="0"/>
              <a:cs typeface="Arial" pitchFamily="34" charset="0"/>
            </a:endParaRPr>
          </a:p>
        </p:txBody>
      </p:sp>
    </p:spTree>
    <p:extLst>
      <p:ext uri="{BB962C8B-B14F-4D97-AF65-F5344CB8AC3E}">
        <p14:creationId xmlns:p14="http://schemas.microsoft.com/office/powerpoint/2010/main" val="37336026"/>
      </p:ext>
    </p:extLst>
  </p:cSld>
  <p:clrMapOvr>
    <a:masterClrMapping/>
  </p:clrMapOvr>
  <p:transition spd="slow" advTm="1525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4294967295"/>
          </p:nvPr>
        </p:nvSpPr>
        <p:spPr>
          <a:xfrm>
            <a:off x="661563" y="500063"/>
            <a:ext cx="11156950" cy="5729287"/>
          </a:xfrm>
        </p:spPr>
        <p:txBody>
          <a:bodyPr>
            <a:normAutofit/>
          </a:bodyPr>
          <a:lstStyle/>
          <a:p>
            <a:pPr algn="ctr">
              <a:buNone/>
            </a:pPr>
            <a:r>
              <a:rPr lang="ru-RU" dirty="0" smtClean="0"/>
              <a:t>   </a:t>
            </a:r>
            <a:r>
              <a:rPr lang="ru-RU" sz="3200" b="1" i="1" dirty="0" smtClean="0">
                <a:solidFill>
                  <a:schemeClr val="bg1"/>
                </a:solidFill>
                <a:latin typeface="Times New Roman" panose="02020603050405020304" pitchFamily="18" charset="0"/>
                <a:cs typeface="Times New Roman" panose="02020603050405020304" pitchFamily="18" charset="0"/>
              </a:rPr>
              <a:t>Как можно объяснить такую насыщенность </a:t>
            </a:r>
            <a:r>
              <a:rPr lang="ru-RU" sz="3200" b="1" i="1" dirty="0" err="1" smtClean="0">
                <a:solidFill>
                  <a:schemeClr val="bg1"/>
                </a:solidFill>
                <a:latin typeface="Times New Roman" panose="02020603050405020304" pitchFamily="18" charset="0"/>
                <a:cs typeface="Times New Roman" panose="02020603050405020304" pitchFamily="18" charset="0"/>
              </a:rPr>
              <a:t>Донетчины</a:t>
            </a:r>
            <a:r>
              <a:rPr lang="ru-RU" sz="3200" b="1" i="1" dirty="0" smtClean="0">
                <a:solidFill>
                  <a:schemeClr val="bg1"/>
                </a:solidFill>
                <a:latin typeface="Times New Roman" panose="02020603050405020304" pitchFamily="18" charset="0"/>
                <a:cs typeface="Times New Roman" panose="02020603050405020304" pitchFamily="18" charset="0"/>
              </a:rPr>
              <a:t> известными людьми, талантами? Наш край всегда давал творческую энергию, удивление и восторг, возвышенные чувства художникам и поэтам, писателям и ученым, политикам и военным. Уникальна наша история. Здесь определяется судьба народов, целого человечества. Творчество великих людей еще долго будет привлекать к себе внимание людей разных поколений. Оно вдохновляет нас, лечит, пробуждает любовь к ближнему и любовь… к  нашему краю, Донбассу.</a:t>
            </a:r>
          </a:p>
        </p:txBody>
      </p:sp>
    </p:spTree>
  </p:cSld>
  <p:clrMapOvr>
    <a:masterClrMapping/>
  </p:clrMapOvr>
  <p:transition spd="slow" advTm="19016">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870" y="197365"/>
            <a:ext cx="3976111" cy="2584472"/>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0320" y="4320525"/>
            <a:ext cx="3478727" cy="2382928"/>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2768" y="1339253"/>
            <a:ext cx="4064000" cy="3048000"/>
          </a:xfrm>
          <a:prstGeom prst="rect">
            <a:avLst/>
          </a:prstGeom>
        </p:spPr>
      </p:pic>
      <p:sp>
        <p:nvSpPr>
          <p:cNvPr id="8" name="Прямоугольник 7"/>
          <p:cNvSpPr/>
          <p:nvPr/>
        </p:nvSpPr>
        <p:spPr>
          <a:xfrm>
            <a:off x="7221540" y="4603127"/>
            <a:ext cx="4712883" cy="2308324"/>
          </a:xfrm>
          <a:prstGeom prst="rect">
            <a:avLst/>
          </a:prstGeom>
        </p:spPr>
        <p:txBody>
          <a:bodyPr wrap="square">
            <a:spAutoFit/>
          </a:bodyPr>
          <a:lstStyle/>
          <a:p>
            <a:r>
              <a:rPr lang="ru-RU" sz="2400" b="1" i="1" dirty="0" smtClean="0">
                <a:solidFill>
                  <a:schemeClr val="bg1"/>
                </a:solidFill>
              </a:rPr>
              <a:t>Никольский собор в г. Горловка</a:t>
            </a:r>
          </a:p>
          <a:p>
            <a:endParaRPr lang="ru-RU" sz="2400" b="1" i="1" dirty="0">
              <a:solidFill>
                <a:schemeClr val="bg1"/>
              </a:solidFill>
            </a:endParaRPr>
          </a:p>
          <a:p>
            <a:endParaRPr lang="ru-RU" sz="2400" b="1" i="1" dirty="0" smtClean="0">
              <a:solidFill>
                <a:schemeClr val="bg1"/>
              </a:solidFill>
            </a:endParaRPr>
          </a:p>
          <a:p>
            <a:endParaRPr lang="ru-RU" sz="2400" b="1" i="1" dirty="0">
              <a:solidFill>
                <a:schemeClr val="bg1"/>
              </a:solidFill>
            </a:endParaRPr>
          </a:p>
          <a:p>
            <a:r>
              <a:rPr lang="ru-RU" sz="2400" b="1" i="1" dirty="0" smtClean="0">
                <a:solidFill>
                  <a:schemeClr val="bg1"/>
                </a:solidFill>
              </a:rPr>
              <a:t>Площадь имени Сергея Кирова в </a:t>
            </a:r>
          </a:p>
          <a:p>
            <a:r>
              <a:rPr lang="ru-RU" sz="2400" b="1" i="1" dirty="0" smtClean="0">
                <a:solidFill>
                  <a:schemeClr val="bg1"/>
                </a:solidFill>
              </a:rPr>
              <a:t>г. Горловка</a:t>
            </a:r>
            <a:endParaRPr lang="ru-RU" sz="2400" b="1" i="1" dirty="0">
              <a:solidFill>
                <a:schemeClr val="bg1"/>
              </a:solidFill>
            </a:endParaRPr>
          </a:p>
        </p:txBody>
      </p:sp>
      <p:sp>
        <p:nvSpPr>
          <p:cNvPr id="9" name="Прямоугольник 8"/>
          <p:cNvSpPr/>
          <p:nvPr/>
        </p:nvSpPr>
        <p:spPr>
          <a:xfrm>
            <a:off x="214648" y="2890061"/>
            <a:ext cx="6096000" cy="1569660"/>
          </a:xfrm>
          <a:prstGeom prst="rect">
            <a:avLst/>
          </a:prstGeom>
        </p:spPr>
        <p:txBody>
          <a:bodyPr>
            <a:spAutoFit/>
          </a:bodyPr>
          <a:lstStyle/>
          <a:p>
            <a:r>
              <a:rPr lang="ru-RU" sz="2400" b="1" i="1" dirty="0" smtClean="0">
                <a:solidFill>
                  <a:schemeClr val="bg1"/>
                </a:solidFill>
              </a:rPr>
              <a:t>Мемориал работникам машиностроительного завода, погибшим во время Великой Отечественной войны в г. Горловка</a:t>
            </a:r>
            <a:endParaRPr lang="ru-RU" sz="2400" b="1" i="1" dirty="0">
              <a:solidFill>
                <a:schemeClr val="bg1"/>
              </a:solidFill>
            </a:endParaRPr>
          </a:p>
        </p:txBody>
      </p:sp>
    </p:spTree>
    <p:extLst>
      <p:ext uri="{BB962C8B-B14F-4D97-AF65-F5344CB8AC3E}">
        <p14:creationId xmlns:p14="http://schemas.microsoft.com/office/powerpoint/2010/main" val="20040111"/>
      </p:ext>
    </p:extLst>
  </p:cSld>
  <p:clrMapOvr>
    <a:masterClrMapping/>
  </p:clrMapOvr>
  <p:transition spd="slow" advTm="17485">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sp>
        <p:nvSpPr>
          <p:cNvPr id="8" name="Прямоугольник 7"/>
          <p:cNvSpPr/>
          <p:nvPr/>
        </p:nvSpPr>
        <p:spPr>
          <a:xfrm>
            <a:off x="1898126" y="2452179"/>
            <a:ext cx="8417852"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Спасибо за внимание!</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627005066"/>
      </p:ext>
    </p:extLst>
  </p:cSld>
  <p:clrMapOvr>
    <a:masterClrMapping/>
  </p:clrMapOvr>
  <p:transition spd="slow" advTm="5000">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4|8.2"/>
</p:tagLst>
</file>

<file path=ppt/tags/tag2.xml><?xml version="1.0" encoding="utf-8"?>
<p:tagLst xmlns:a="http://schemas.openxmlformats.org/drawingml/2006/main" xmlns:r="http://schemas.openxmlformats.org/officeDocument/2006/relationships" xmlns:p="http://schemas.openxmlformats.org/presentationml/2006/main">
  <p:tag name="TIMING" val="|0.1|3.7"/>
</p:tagLst>
</file>

<file path=ppt/tags/tag3.xml><?xml version="1.0" encoding="utf-8"?>
<p:tagLst xmlns:a="http://schemas.openxmlformats.org/drawingml/2006/main" xmlns:r="http://schemas.openxmlformats.org/officeDocument/2006/relationships" xmlns:p="http://schemas.openxmlformats.org/presentationml/2006/main">
  <p:tag name="TIMING" val="|0.9"/>
</p:tagLst>
</file>

<file path=ppt/tags/tag4.xml><?xml version="1.0" encoding="utf-8"?>
<p:tagLst xmlns:a="http://schemas.openxmlformats.org/drawingml/2006/main" xmlns:r="http://schemas.openxmlformats.org/officeDocument/2006/relationships" xmlns:p="http://schemas.openxmlformats.org/presentationml/2006/main">
  <p:tag name="TIMING" val="|1.9"/>
</p:tagLst>
</file>

<file path=ppt/tags/tag5.xml><?xml version="1.0" encoding="utf-8"?>
<p:tagLst xmlns:a="http://schemas.openxmlformats.org/drawingml/2006/main" xmlns:r="http://schemas.openxmlformats.org/officeDocument/2006/relationships" xmlns:p="http://schemas.openxmlformats.org/presentationml/2006/main">
  <p:tag name="TIMING" val="|3|3.9"/>
</p:tagLst>
</file>

<file path=ppt/tags/tag6.xml><?xml version="1.0" encoding="utf-8"?>
<p:tagLst xmlns:a="http://schemas.openxmlformats.org/drawingml/2006/main" xmlns:r="http://schemas.openxmlformats.org/officeDocument/2006/relationships" xmlns:p="http://schemas.openxmlformats.org/presentationml/2006/main">
  <p:tag name="TIMING" val="|1.1"/>
</p:tagLst>
</file>

<file path=ppt/tags/tag7.xml><?xml version="1.0" encoding="utf-8"?>
<p:tagLst xmlns:a="http://schemas.openxmlformats.org/drawingml/2006/main" xmlns:r="http://schemas.openxmlformats.org/officeDocument/2006/relationships" xmlns:p="http://schemas.openxmlformats.org/presentationml/2006/main">
  <p:tag name="TIMING" val="|0.8"/>
</p:tagLst>
</file>

<file path=ppt/tags/tag8.xml><?xml version="1.0" encoding="utf-8"?>
<p:tagLst xmlns:a="http://schemas.openxmlformats.org/drawingml/2006/main" xmlns:r="http://schemas.openxmlformats.org/officeDocument/2006/relationships" xmlns:p="http://schemas.openxmlformats.org/presentationml/2006/main">
  <p:tag name="TIMING" val="|24.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Оранжевый">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BB2780C3CC07BD4BAA623FF9571645580400D1570604EA743043A2641365C0E91715" ma:contentTypeVersion="55" ma:contentTypeDescription="Create a new document." ma:contentTypeScope="" ma:versionID="2c496a0f341a72d7e8cbd42eb499a6d4">
  <xsd:schema xmlns:xsd="http://www.w3.org/2001/XMLSchema" xmlns:xs="http://www.w3.org/2001/XMLSchema" xmlns:p="http://schemas.microsoft.com/office/2006/metadata/properties" xmlns:ns2="9d035d7d-02e5-4a00-8b62-9a556aabc7b5" xmlns:ns3="91e8d559-4d54-460d-ba58-5d5027f88b4d" targetNamespace="http://schemas.microsoft.com/office/2006/metadata/properties" ma:root="true" ma:fieldsID="2bcea688bd265da693c2f253e50f4ab0" ns2:_="" ns3:_="">
    <xsd:import namespace="9d035d7d-02e5-4a00-8b62-9a556aabc7b5"/>
    <xsd:import namespace="91e8d559-4d54-460d-ba58-5d5027f88b4d"/>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element ref="ns3:Description0" minOccurs="0"/>
                <xsd:element ref="ns3:Compon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035d7d-02e5-4a00-8b62-9a556aabc7b5"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dc117081-80f4-4e10-b46d-e6dc6854316c}"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41FC7ADF-4C62-4413-95B2-CDE72C4AD396}" ma:internalName="CSXSubmissionMarket" ma:readOnly="false" ma:showField="MarketName" ma:web="9d035d7d-02e5-4a00-8b62-9a556aabc7b5">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5e663266-dbf1-446f-b076-28feab654dae}"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CD722278-12DA-4BA9-B56C-2624CA46C480}" ma:internalName="InProjectListLookup" ma:readOnly="true" ma:showField="InProjectList"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65226a81-6f17-445b-9321-8ea42e2eee04}"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CD722278-12DA-4BA9-B56C-2624CA46C480}" ma:internalName="LastCompleteVersionLookup" ma:readOnly="true" ma:showField="LastCompleteVersion"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CD722278-12DA-4BA9-B56C-2624CA46C480}" ma:internalName="LastPreviewErrorLookup" ma:readOnly="true" ma:showField="LastPreviewError"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CD722278-12DA-4BA9-B56C-2624CA46C480}" ma:internalName="LastPreviewResultLookup" ma:readOnly="true" ma:showField="LastPreviewResult"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CD722278-12DA-4BA9-B56C-2624CA46C480}" ma:internalName="LastPreviewAttemptDateLookup" ma:readOnly="true" ma:showField="LastPreviewAttemptDat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CD722278-12DA-4BA9-B56C-2624CA46C480}" ma:internalName="LastPreviewedByLookup" ma:readOnly="true" ma:showField="LastPreviewedBy"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CD722278-12DA-4BA9-B56C-2624CA46C480}" ma:internalName="LastPreviewTimeLookup" ma:readOnly="true" ma:showField="LastPreviewTim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CD722278-12DA-4BA9-B56C-2624CA46C480}" ma:internalName="LastPreviewVersionLookup" ma:readOnly="true" ma:showField="LastPreviewVersion"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CD722278-12DA-4BA9-B56C-2624CA46C480}" ma:internalName="LastPublishErrorLookup" ma:readOnly="true" ma:showField="LastPublishError"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CD722278-12DA-4BA9-B56C-2624CA46C480}" ma:internalName="LastPublishResultLookup" ma:readOnly="true" ma:showField="LastPublishResult"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CD722278-12DA-4BA9-B56C-2624CA46C480}" ma:internalName="LastPublishAttemptDateLookup" ma:readOnly="true" ma:showField="LastPublishAttemptDat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CD722278-12DA-4BA9-B56C-2624CA46C480}" ma:internalName="LastPublishedByLookup" ma:readOnly="true" ma:showField="LastPublishedBy"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CD722278-12DA-4BA9-B56C-2624CA46C480}" ma:internalName="LastPublishTimeLookup" ma:readOnly="true" ma:showField="LastPublishTim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CD722278-12DA-4BA9-B56C-2624CA46C480}" ma:internalName="LastPublishVersionLookup" ma:readOnly="true" ma:showField="LastPublishVersion"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B116CC8E-FCD3-4331-849C-1BF4DB8052AE}" ma:internalName="LocLastLocAttemptVersionLookup" ma:readOnly="false" ma:showField="LastLocAttemptVersion" ma:web="9d035d7d-02e5-4a00-8b62-9a556aabc7b5">
      <xsd:simpleType>
        <xsd:restriction base="dms:Lookup"/>
      </xsd:simpleType>
    </xsd:element>
    <xsd:element name="LocLastLocAttemptVersionTypeLookup" ma:index="72" nillable="true" ma:displayName="Loc Last Loc Attempt Version Type" ma:default="" ma:list="{B116CC8E-FCD3-4331-849C-1BF4DB8052AE}" ma:internalName="LocLastLocAttemptVersionTypeLookup" ma:readOnly="true" ma:showField="LastLocAttemptVersionType" ma:web="9d035d7d-02e5-4a00-8b62-9a556aabc7b5">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B116CC8E-FCD3-4331-849C-1BF4DB8052AE}" ma:internalName="LocNewPublishedVersionLookup" ma:readOnly="true" ma:showField="NewPublishedVersion" ma:web="9d035d7d-02e5-4a00-8b62-9a556aabc7b5">
      <xsd:simpleType>
        <xsd:restriction base="dms:Lookup"/>
      </xsd:simpleType>
    </xsd:element>
    <xsd:element name="LocOverallHandbackStatusLookup" ma:index="76" nillable="true" ma:displayName="Loc Overall Handback Status" ma:default="" ma:list="{B116CC8E-FCD3-4331-849C-1BF4DB8052AE}" ma:internalName="LocOverallHandbackStatusLookup" ma:readOnly="true" ma:showField="OverallHandbackStatus" ma:web="9d035d7d-02e5-4a00-8b62-9a556aabc7b5">
      <xsd:simpleType>
        <xsd:restriction base="dms:Lookup"/>
      </xsd:simpleType>
    </xsd:element>
    <xsd:element name="LocOverallLocStatusLookup" ma:index="77" nillable="true" ma:displayName="Loc Overall Localize Status" ma:default="" ma:list="{B116CC8E-FCD3-4331-849C-1BF4DB8052AE}" ma:internalName="LocOverallLocStatusLookup" ma:readOnly="true" ma:showField="OverallLocStatus" ma:web="9d035d7d-02e5-4a00-8b62-9a556aabc7b5">
      <xsd:simpleType>
        <xsd:restriction base="dms:Lookup"/>
      </xsd:simpleType>
    </xsd:element>
    <xsd:element name="LocOverallPreviewStatusLookup" ma:index="78" nillable="true" ma:displayName="Loc Overall Preview Status" ma:default="" ma:list="{B116CC8E-FCD3-4331-849C-1BF4DB8052AE}" ma:internalName="LocOverallPreviewStatusLookup" ma:readOnly="true" ma:showField="OverallPreviewStatus" ma:web="9d035d7d-02e5-4a00-8b62-9a556aabc7b5">
      <xsd:simpleType>
        <xsd:restriction base="dms:Lookup"/>
      </xsd:simpleType>
    </xsd:element>
    <xsd:element name="LocOverallPublishStatusLookup" ma:index="79" nillable="true" ma:displayName="Loc Overall Publish Status" ma:default="" ma:list="{B116CC8E-FCD3-4331-849C-1BF4DB8052AE}" ma:internalName="LocOverallPublishStatusLookup" ma:readOnly="true" ma:showField="OverallPublishStatus" ma:web="9d035d7d-02e5-4a00-8b62-9a556aabc7b5">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B116CC8E-FCD3-4331-849C-1BF4DB8052AE}" ma:internalName="LocProcessedForHandoffsLookup" ma:readOnly="true" ma:showField="ProcessedForHandoffs" ma:web="9d035d7d-02e5-4a00-8b62-9a556aabc7b5">
      <xsd:simpleType>
        <xsd:restriction base="dms:Lookup"/>
      </xsd:simpleType>
    </xsd:element>
    <xsd:element name="LocProcessedForMarketsLookup" ma:index="82" nillable="true" ma:displayName="Loc Processed For Markets" ma:default="" ma:list="{B116CC8E-FCD3-4331-849C-1BF4DB8052AE}" ma:internalName="LocProcessedForMarketsLookup" ma:readOnly="true" ma:showField="ProcessedForMarkets" ma:web="9d035d7d-02e5-4a00-8b62-9a556aabc7b5">
      <xsd:simpleType>
        <xsd:restriction base="dms:Lookup"/>
      </xsd:simpleType>
    </xsd:element>
    <xsd:element name="LocPublishedDependentAssetsLookup" ma:index="83" nillable="true" ma:displayName="Loc Published Dependent Assets" ma:default="" ma:list="{B116CC8E-FCD3-4331-849C-1BF4DB8052AE}" ma:internalName="LocPublishedDependentAssetsLookup" ma:readOnly="true" ma:showField="PublishedDependentAssets" ma:web="9d035d7d-02e5-4a00-8b62-9a556aabc7b5">
      <xsd:simpleType>
        <xsd:restriction base="dms:Lookup"/>
      </xsd:simpleType>
    </xsd:element>
    <xsd:element name="LocPublishedLinkedAssetsLookup" ma:index="84" nillable="true" ma:displayName="Loc Published Linked Assets" ma:default="" ma:list="{B116CC8E-FCD3-4331-849C-1BF4DB8052AE}" ma:internalName="LocPublishedLinkedAssetsLookup" ma:readOnly="true" ma:showField="PublishedLinkedAssets" ma:web="9d035d7d-02e5-4a00-8b62-9a556aabc7b5">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c95181ba-569f-436f-adb3-78c3831fea54}"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41FC7ADF-4C62-4413-95B2-CDE72C4AD396}" ma:internalName="Markets" ma:readOnly="false" ma:showField="MarketName"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CD722278-12DA-4BA9-B56C-2624CA46C480}" ma:internalName="NumOfRatingsLookup" ma:readOnly="true" ma:showField="NumOfRatings"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CD722278-12DA-4BA9-B56C-2624CA46C480}" ma:internalName="PublishStatusLookup" ma:readOnly="false" ma:showField="PublishStatus"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a34c0026-7bf6-479c-b6e7-24710140ce31}"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0ef119a3-9350-4d50-81f0-e824a5745f43}" ma:internalName="TaxCatchAll" ma:showField="CatchAllData"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0ef119a3-9350-4d50-81f0-e824a5745f43}" ma:internalName="TaxCatchAllLabel" ma:readOnly="true" ma:showField="CatchAllDataLabel" ma:web="9d035d7d-02e5-4a00-8b62-9a556aabc7b5">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1e8d559-4d54-460d-ba58-5d5027f88b4d" elementFormDefault="qualified">
    <xsd:import namespace="http://schemas.microsoft.com/office/2006/documentManagement/types"/>
    <xsd:import namespace="http://schemas.microsoft.com/office/infopath/2007/PartnerControls"/>
    <xsd:element name="Description0" ma:index="134" nillable="true" ma:displayName="Description" ma:internalName="Description0">
      <xsd:simpleType>
        <xsd:restriction base="dms:Note"/>
      </xsd:simpleType>
    </xsd:element>
    <xsd:element name="Component" ma:index="135" nillable="true" ma:displayName="Component" ma:internalName="Component">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PDescription xmlns="9d035d7d-02e5-4a00-8b62-9a556aabc7b5" xsi:nil="true"/>
    <AssetExpire xmlns="9d035d7d-02e5-4a00-8b62-9a556aabc7b5">2029-01-01T08:00:00+00:00</AssetExpire>
    <CampaignTagsTaxHTField0 xmlns="9d035d7d-02e5-4a00-8b62-9a556aabc7b5">
      <Terms xmlns="http://schemas.microsoft.com/office/infopath/2007/PartnerControls"/>
    </CampaignTagsTaxHTField0>
    <IntlLangReviewDate xmlns="9d035d7d-02e5-4a00-8b62-9a556aabc7b5" xsi:nil="true"/>
    <TPFriendlyName xmlns="9d035d7d-02e5-4a00-8b62-9a556aabc7b5" xsi:nil="true"/>
    <IntlLangReview xmlns="9d035d7d-02e5-4a00-8b62-9a556aabc7b5">false</IntlLangReview>
    <LocLastLocAttemptVersionLookup xmlns="9d035d7d-02e5-4a00-8b62-9a556aabc7b5">848490</LocLastLocAttemptVersionLookup>
    <PolicheckWords xmlns="9d035d7d-02e5-4a00-8b62-9a556aabc7b5" xsi:nil="true"/>
    <SubmitterId xmlns="9d035d7d-02e5-4a00-8b62-9a556aabc7b5" xsi:nil="true"/>
    <AcquiredFrom xmlns="9d035d7d-02e5-4a00-8b62-9a556aabc7b5">Internal MS</AcquiredFrom>
    <EditorialStatus xmlns="9d035d7d-02e5-4a00-8b62-9a556aabc7b5">Complete</EditorialStatus>
    <Markets xmlns="9d035d7d-02e5-4a00-8b62-9a556aabc7b5"/>
    <OriginAsset xmlns="9d035d7d-02e5-4a00-8b62-9a556aabc7b5" xsi:nil="true"/>
    <AssetStart xmlns="9d035d7d-02e5-4a00-8b62-9a556aabc7b5">2012-07-25T23:48:00+00:00</AssetStart>
    <FriendlyTitle xmlns="9d035d7d-02e5-4a00-8b62-9a556aabc7b5" xsi:nil="true"/>
    <MarketSpecific xmlns="9d035d7d-02e5-4a00-8b62-9a556aabc7b5">false</MarketSpecific>
    <TPNamespace xmlns="9d035d7d-02e5-4a00-8b62-9a556aabc7b5" xsi:nil="true"/>
    <PublishStatusLookup xmlns="9d035d7d-02e5-4a00-8b62-9a556aabc7b5">
      <Value>447170</Value>
    </PublishStatusLookup>
    <APAuthor xmlns="9d035d7d-02e5-4a00-8b62-9a556aabc7b5">
      <UserInfo>
        <DisplayName>REDMOND\v-vaddu</DisplayName>
        <AccountId>2567</AccountId>
        <AccountType/>
      </UserInfo>
    </APAuthor>
    <TPCommandLine xmlns="9d035d7d-02e5-4a00-8b62-9a556aabc7b5" xsi:nil="true"/>
    <IntlLangReviewer xmlns="9d035d7d-02e5-4a00-8b62-9a556aabc7b5" xsi:nil="true"/>
    <OpenTemplate xmlns="9d035d7d-02e5-4a00-8b62-9a556aabc7b5">true</OpenTemplate>
    <CSXSubmissionDate xmlns="9d035d7d-02e5-4a00-8b62-9a556aabc7b5" xsi:nil="true"/>
    <TaxCatchAll xmlns="9d035d7d-02e5-4a00-8b62-9a556aabc7b5"/>
    <Manager xmlns="9d035d7d-02e5-4a00-8b62-9a556aabc7b5" xsi:nil="true"/>
    <NumericId xmlns="9d035d7d-02e5-4a00-8b62-9a556aabc7b5" xsi:nil="true"/>
    <ParentAssetId xmlns="9d035d7d-02e5-4a00-8b62-9a556aabc7b5" xsi:nil="true"/>
    <OriginalSourceMarket xmlns="9d035d7d-02e5-4a00-8b62-9a556aabc7b5">english</OriginalSourceMarket>
    <ApprovalStatus xmlns="9d035d7d-02e5-4a00-8b62-9a556aabc7b5">InProgress</ApprovalStatus>
    <TPComponent xmlns="9d035d7d-02e5-4a00-8b62-9a556aabc7b5" xsi:nil="true"/>
    <EditorialTags xmlns="9d035d7d-02e5-4a00-8b62-9a556aabc7b5" xsi:nil="true"/>
    <TPExecutable xmlns="9d035d7d-02e5-4a00-8b62-9a556aabc7b5" xsi:nil="true"/>
    <TPLaunchHelpLink xmlns="9d035d7d-02e5-4a00-8b62-9a556aabc7b5" xsi:nil="true"/>
    <LocComments xmlns="9d035d7d-02e5-4a00-8b62-9a556aabc7b5" xsi:nil="true"/>
    <LocRecommendedHandoff xmlns="9d035d7d-02e5-4a00-8b62-9a556aabc7b5" xsi:nil="true"/>
    <SourceTitle xmlns="9d035d7d-02e5-4a00-8b62-9a556aabc7b5" xsi:nil="true"/>
    <CSXUpdate xmlns="9d035d7d-02e5-4a00-8b62-9a556aabc7b5">false</CSXUpdate>
    <IntlLocPriority xmlns="9d035d7d-02e5-4a00-8b62-9a556aabc7b5" xsi:nil="true"/>
    <UAProjectedTotalWords xmlns="9d035d7d-02e5-4a00-8b62-9a556aabc7b5" xsi:nil="true"/>
    <AssetType xmlns="9d035d7d-02e5-4a00-8b62-9a556aabc7b5">TP</AssetType>
    <MachineTranslated xmlns="9d035d7d-02e5-4a00-8b62-9a556aabc7b5">false</MachineTranslated>
    <OutputCachingOn xmlns="9d035d7d-02e5-4a00-8b62-9a556aabc7b5">false</OutputCachingOn>
    <TemplateStatus xmlns="9d035d7d-02e5-4a00-8b62-9a556aabc7b5">Complete</TemplateStatus>
    <IsSearchable xmlns="9d035d7d-02e5-4a00-8b62-9a556aabc7b5">true</IsSearchable>
    <ContentItem xmlns="9d035d7d-02e5-4a00-8b62-9a556aabc7b5" xsi:nil="true"/>
    <HandoffToMSDN xmlns="9d035d7d-02e5-4a00-8b62-9a556aabc7b5" xsi:nil="true"/>
    <ShowIn xmlns="9d035d7d-02e5-4a00-8b62-9a556aabc7b5">Show everywhere</ShowIn>
    <ThumbnailAssetId xmlns="9d035d7d-02e5-4a00-8b62-9a556aabc7b5" xsi:nil="true"/>
    <UALocComments xmlns="9d035d7d-02e5-4a00-8b62-9a556aabc7b5" xsi:nil="true"/>
    <UALocRecommendation xmlns="9d035d7d-02e5-4a00-8b62-9a556aabc7b5">Localize</UALocRecommendation>
    <LastModifiedDateTime xmlns="9d035d7d-02e5-4a00-8b62-9a556aabc7b5" xsi:nil="true"/>
    <LegacyData xmlns="9d035d7d-02e5-4a00-8b62-9a556aabc7b5" xsi:nil="true"/>
    <LocManualTestRequired xmlns="9d035d7d-02e5-4a00-8b62-9a556aabc7b5">false</LocManualTestRequired>
    <LocMarketGroupTiers2 xmlns="9d035d7d-02e5-4a00-8b62-9a556aabc7b5" xsi:nil="true"/>
    <ClipArtFilename xmlns="9d035d7d-02e5-4a00-8b62-9a556aabc7b5" xsi:nil="true"/>
    <TPApplication xmlns="9d035d7d-02e5-4a00-8b62-9a556aabc7b5" xsi:nil="true"/>
    <CSXHash xmlns="9d035d7d-02e5-4a00-8b62-9a556aabc7b5" xsi:nil="true"/>
    <DirectSourceMarket xmlns="9d035d7d-02e5-4a00-8b62-9a556aabc7b5">english</DirectSourceMarket>
    <PrimaryImageGen xmlns="9d035d7d-02e5-4a00-8b62-9a556aabc7b5">true</PrimaryImageGen>
    <PlannedPubDate xmlns="9d035d7d-02e5-4a00-8b62-9a556aabc7b5" xsi:nil="true"/>
    <CSXSubmissionMarket xmlns="9d035d7d-02e5-4a00-8b62-9a556aabc7b5" xsi:nil="true"/>
    <Downloads xmlns="9d035d7d-02e5-4a00-8b62-9a556aabc7b5">0</Downloads>
    <ArtSampleDocs xmlns="9d035d7d-02e5-4a00-8b62-9a556aabc7b5" xsi:nil="true"/>
    <TrustLevel xmlns="9d035d7d-02e5-4a00-8b62-9a556aabc7b5">1 Microsoft Managed Content</TrustLevel>
    <BlockPublish xmlns="9d035d7d-02e5-4a00-8b62-9a556aabc7b5">false</BlockPublish>
    <TPLaunchHelpLinkType xmlns="9d035d7d-02e5-4a00-8b62-9a556aabc7b5">Template</TPLaunchHelpLinkType>
    <LocalizationTagsTaxHTField0 xmlns="9d035d7d-02e5-4a00-8b62-9a556aabc7b5">
      <Terms xmlns="http://schemas.microsoft.com/office/infopath/2007/PartnerControls"/>
    </LocalizationTagsTaxHTField0>
    <BusinessGroup xmlns="9d035d7d-02e5-4a00-8b62-9a556aabc7b5" xsi:nil="true"/>
    <Providers xmlns="9d035d7d-02e5-4a00-8b62-9a556aabc7b5" xsi:nil="true"/>
    <TemplateTemplateType xmlns="9d035d7d-02e5-4a00-8b62-9a556aabc7b5">PowerPoint Presentation Template</TemplateTemplateType>
    <TimesCloned xmlns="9d035d7d-02e5-4a00-8b62-9a556aabc7b5" xsi:nil="true"/>
    <TPAppVersion xmlns="9d035d7d-02e5-4a00-8b62-9a556aabc7b5" xsi:nil="true"/>
    <VoteCount xmlns="9d035d7d-02e5-4a00-8b62-9a556aabc7b5" xsi:nil="true"/>
    <AverageRating xmlns="9d035d7d-02e5-4a00-8b62-9a556aabc7b5" xsi:nil="true"/>
    <FeatureTagsTaxHTField0 xmlns="9d035d7d-02e5-4a00-8b62-9a556aabc7b5">
      <Terms xmlns="http://schemas.microsoft.com/office/infopath/2007/PartnerControls"/>
    </FeatureTagsTaxHTField0>
    <Provider xmlns="9d035d7d-02e5-4a00-8b62-9a556aabc7b5" xsi:nil="true"/>
    <UACurrentWords xmlns="9d035d7d-02e5-4a00-8b62-9a556aabc7b5" xsi:nil="true"/>
    <AssetId xmlns="9d035d7d-02e5-4a00-8b62-9a556aabc7b5">TP103098851</AssetId>
    <TPClientViewer xmlns="9d035d7d-02e5-4a00-8b62-9a556aabc7b5" xsi:nil="true"/>
    <DSATActionTaken xmlns="9d035d7d-02e5-4a00-8b62-9a556aabc7b5" xsi:nil="true"/>
    <APEditor xmlns="9d035d7d-02e5-4a00-8b62-9a556aabc7b5">
      <UserInfo>
        <DisplayName/>
        <AccountId xsi:nil="true"/>
        <AccountType/>
      </UserInfo>
    </APEditor>
    <TPInstallLocation xmlns="9d035d7d-02e5-4a00-8b62-9a556aabc7b5" xsi:nil="true"/>
    <OOCacheId xmlns="9d035d7d-02e5-4a00-8b62-9a556aabc7b5" xsi:nil="true"/>
    <IsDeleted xmlns="9d035d7d-02e5-4a00-8b62-9a556aabc7b5">false</IsDeleted>
    <PublishTargets xmlns="9d035d7d-02e5-4a00-8b62-9a556aabc7b5">OfficeOnlineVNext</PublishTargets>
    <ApprovalLog xmlns="9d035d7d-02e5-4a00-8b62-9a556aabc7b5" xsi:nil="true"/>
    <BugNumber xmlns="9d035d7d-02e5-4a00-8b62-9a556aabc7b5" xsi:nil="true"/>
    <CrawlForDependencies xmlns="9d035d7d-02e5-4a00-8b62-9a556aabc7b5">false</CrawlForDependencies>
    <InternalTagsTaxHTField0 xmlns="9d035d7d-02e5-4a00-8b62-9a556aabc7b5">
      <Terms xmlns="http://schemas.microsoft.com/office/infopath/2007/PartnerControls"/>
    </InternalTagsTaxHTField0>
    <LastHandOff xmlns="9d035d7d-02e5-4a00-8b62-9a556aabc7b5" xsi:nil="true"/>
    <Milestone xmlns="9d035d7d-02e5-4a00-8b62-9a556aabc7b5" xsi:nil="true"/>
    <OriginalRelease xmlns="9d035d7d-02e5-4a00-8b62-9a556aabc7b5">15</OriginalRelease>
    <RecommendationsModifier xmlns="9d035d7d-02e5-4a00-8b62-9a556aabc7b5" xsi:nil="true"/>
    <ScenarioTagsTaxHTField0 xmlns="9d035d7d-02e5-4a00-8b62-9a556aabc7b5">
      <Terms xmlns="http://schemas.microsoft.com/office/infopath/2007/PartnerControls"/>
    </ScenarioTagsTaxHTField0>
    <UANotes xmlns="9d035d7d-02e5-4a00-8b62-9a556aabc7b5" xsi:nil="true"/>
    <Component xmlns="91e8d559-4d54-460d-ba58-5d5027f88b4d" xsi:nil="true"/>
    <Description0 xmlns="91e8d559-4d54-460d-ba58-5d5027f88b4d" xsi:nil="true"/>
  </documentManagement>
</p:properties>
</file>

<file path=customXml/itemProps1.xml><?xml version="1.0" encoding="utf-8"?>
<ds:datastoreItem xmlns:ds="http://schemas.openxmlformats.org/officeDocument/2006/customXml" ds:itemID="{16CB300F-524B-4030-A6B4-61DED4F505D0}">
  <ds:schemaRefs>
    <ds:schemaRef ds:uri="http://schemas.microsoft.com/sharepoint/v3/contenttype/forms"/>
  </ds:schemaRefs>
</ds:datastoreItem>
</file>

<file path=customXml/itemProps2.xml><?xml version="1.0" encoding="utf-8"?>
<ds:datastoreItem xmlns:ds="http://schemas.openxmlformats.org/officeDocument/2006/customXml" ds:itemID="{E9A5F3F8-B417-419C-94EF-9850D4EF55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035d7d-02e5-4a00-8b62-9a556aabc7b5"/>
    <ds:schemaRef ds:uri="91e8d559-4d54-460d-ba58-5d5027f88b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BC43D3-F613-494D-9E01-C9C518561F07}">
  <ds:schemaRefs>
    <ds:schemaRef ds:uri="http://purl.org/dc/terms/"/>
    <ds:schemaRef ds:uri="91e8d559-4d54-460d-ba58-5d5027f88b4d"/>
    <ds:schemaRef ds:uri="http://schemas.microsoft.com/office/2006/documentManagement/types"/>
    <ds:schemaRef ds:uri="http://schemas.microsoft.com/office/infopath/2007/PartnerControls"/>
    <ds:schemaRef ds:uri="http://purl.org/dc/elements/1.1/"/>
    <ds:schemaRef ds:uri="http://schemas.microsoft.com/office/2006/metadata/properties"/>
    <ds:schemaRef ds:uri="9d035d7d-02e5-4a00-8b62-9a556aabc7b5"/>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Apex</Template>
  <TotalTime>0</TotalTime>
  <Words>575</Words>
  <Application>Microsoft Office PowerPoint</Application>
  <PresentationFormat>Широкоэкранный</PresentationFormat>
  <Paragraphs>57</Paragraphs>
  <Slides>23</Slides>
  <Notes>0</Notes>
  <HiddenSlides>0</HiddenSlides>
  <MMClips>2</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23</vt:i4>
      </vt:variant>
    </vt:vector>
  </HeadingPairs>
  <TitlesOfParts>
    <vt:vector size="35" baseType="lpstr">
      <vt:lpstr>Arial</vt:lpstr>
      <vt:lpstr>Book Antiqua</vt:lpstr>
      <vt:lpstr>Calibri</vt:lpstr>
      <vt:lpstr>Cambria</vt:lpstr>
      <vt:lpstr>Century Schoolbook</vt:lpstr>
      <vt:lpstr>Comic Sans MS</vt:lpstr>
      <vt:lpstr>Lucida Sans</vt:lpstr>
      <vt:lpstr>Times New Roman</vt:lpstr>
      <vt:lpstr>Wingdings</vt:lpstr>
      <vt:lpstr>Wingdings 2</vt:lpstr>
      <vt:lpstr>Wingdings 3</vt:lpstr>
      <vt:lpstr>Апекс</vt:lpstr>
      <vt:lpstr>Презентация PowerPoint</vt:lpstr>
      <vt:lpstr>В большой стране у каждого человека есть свой любимый маленький уголок – город, деревня, дом, где он родился и вырос. Это его малая родина. А из множества таких маленьких родных уголков состоит наша Республика.   Каждый житель Донецкой Народной Республики, будь он школьником или студентом, инженером или рабочим, фермером или агрономом, педагогом или врачом, должен владеть многообразной информацией о писателях и поэтах, живших и творивших на Донбассе, писавших биографию и судьбу нашей малой Родины.  Эти знания помогут каждому из нас ещё больше полюбить наш край, нашу молодую Республику!</vt:lpstr>
      <vt:lpstr>Моя Родина – Донбасс!</vt:lpstr>
      <vt:lpstr>Горловка в послевоенное время </vt:lpstr>
      <vt:lpstr>Евгений Евтушенко</vt:lpstr>
      <vt:lpstr>Бахмутский уезд</vt:lpstr>
      <vt:lpstr>Евгений Шварц</vt:lpstr>
      <vt:lpstr>  </vt:lpstr>
      <vt:lpstr>Литературный журнал</vt:lpstr>
      <vt:lpstr>Руководители литературных кружков</vt:lpstr>
      <vt:lpstr>Павел Григорьевич Беспощадный (Иванов)</vt:lpstr>
      <vt:lpstr>Презентация PowerPoint</vt:lpstr>
      <vt:lpstr>Николай Степанович Анциферов</vt:lpstr>
      <vt:lpstr>   </vt:lpstr>
      <vt:lpstr>Василий Гроссман </vt:lpstr>
      <vt:lpstr>Презентация PowerPoint</vt:lpstr>
      <vt:lpstr>Михаил Спартакович Пляцковский </vt:lpstr>
      <vt:lpstr>Презентация PowerPoint</vt:lpstr>
      <vt:lpstr>Презентация PowerPoint</vt:lpstr>
      <vt:lpstr>Презентация PowerPoint</vt:lpstr>
      <vt:lpstr>Презентация PowerPoint</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2017-09-27T13:27:55Z</dcterms:created>
  <dcterms:modified xsi:type="dcterms:W3CDTF">2023-09-26T21:47:51Z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0x010100BB2780C3CC07BD4BAA623FF9571645580400D1570604EA743043A2641365C0E91715</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HiddenCategoryTags">
    <vt:lpwstr/>
  </property>
  <property fmtid="{D5CDD505-2E9C-101B-9397-08002B2CF9AE}" pid="9" name="CategoryTags">
    <vt:lpwstr/>
  </property>
  <property fmtid="{D5CDD505-2E9C-101B-9397-08002B2CF9AE}" pid="10" name="LocMarketGroupTiers">
    <vt:lpwstr/>
  </property>
  <property fmtid="{D5CDD505-2E9C-101B-9397-08002B2CF9AE}" pid="11" name="CategoryTagsTaxHTField0">
    <vt:lpwstr/>
  </property>
  <property fmtid="{D5CDD505-2E9C-101B-9397-08002B2CF9AE}" pid="12" name="HiddenCategoryTagsTaxHTField0">
    <vt:lpwstr/>
  </property>
</Properties>
</file>